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526" r:id="rId2"/>
    <p:sldId id="527" r:id="rId3"/>
    <p:sldId id="529" r:id="rId4"/>
    <p:sldId id="530" r:id="rId5"/>
    <p:sldId id="513" r:id="rId6"/>
    <p:sldId id="488" r:id="rId7"/>
    <p:sldId id="489" r:id="rId8"/>
    <p:sldId id="491" r:id="rId9"/>
    <p:sldId id="457" r:id="rId10"/>
    <p:sldId id="492" r:id="rId11"/>
    <p:sldId id="493" r:id="rId12"/>
    <p:sldId id="494" r:id="rId13"/>
    <p:sldId id="495" r:id="rId14"/>
    <p:sldId id="496" r:id="rId15"/>
    <p:sldId id="512" r:id="rId16"/>
    <p:sldId id="497" r:id="rId17"/>
    <p:sldId id="506" r:id="rId18"/>
    <p:sldId id="528" r:id="rId19"/>
    <p:sldId id="498" r:id="rId20"/>
    <p:sldId id="499" r:id="rId21"/>
    <p:sldId id="500" r:id="rId22"/>
    <p:sldId id="503" r:id="rId23"/>
    <p:sldId id="509" r:id="rId24"/>
    <p:sldId id="504" r:id="rId25"/>
    <p:sldId id="502" r:id="rId26"/>
    <p:sldId id="510" r:id="rId27"/>
    <p:sldId id="474" r:id="rId28"/>
    <p:sldId id="479" r:id="rId29"/>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748">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900"/>
    <a:srgbClr val="CC0099"/>
    <a:srgbClr val="006600"/>
    <a:srgbClr val="6E287A"/>
    <a:srgbClr val="D9D9D9"/>
    <a:srgbClr val="EBF567"/>
    <a:srgbClr val="006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0713" autoAdjust="0"/>
  </p:normalViewPr>
  <p:slideViewPr>
    <p:cSldViewPr>
      <p:cViewPr varScale="1">
        <p:scale>
          <a:sx n="69" d="100"/>
          <a:sy n="69" d="100"/>
        </p:scale>
        <p:origin x="1256" y="40"/>
      </p:cViewPr>
      <p:guideLst>
        <p:guide orient="horz" pos="3748"/>
        <p:guide pos="2880"/>
      </p:guideLst>
    </p:cSldViewPr>
  </p:slideViewPr>
  <p:notesTextViewPr>
    <p:cViewPr>
      <p:scale>
        <a:sx n="100" d="100"/>
        <a:sy n="100" d="100"/>
      </p:scale>
      <p:origin x="0" y="0"/>
    </p:cViewPr>
  </p:notesTextViewPr>
  <p:sorterViewPr>
    <p:cViewPr>
      <p:scale>
        <a:sx n="100" d="100"/>
        <a:sy n="100" d="100"/>
      </p:scale>
      <p:origin x="0" y="6000"/>
    </p:cViewPr>
  </p:sorterViewPr>
  <p:notesViewPr>
    <p:cSldViewPr>
      <p:cViewPr varScale="1">
        <p:scale>
          <a:sx n="48" d="100"/>
          <a:sy n="48" d="100"/>
        </p:scale>
        <p:origin x="2088"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B67C78E-7554-4AEC-BD43-DDA9F96B798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pitchFamily="34"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4AD76877-BA39-493A-9361-834083FEE04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pitchFamily="34" charset="0"/>
                <a:ea typeface="新細明體" pitchFamily="18" charset="-120"/>
              </a:defRPr>
            </a:lvl1pPr>
          </a:lstStyle>
          <a:p>
            <a:pPr>
              <a:defRPr/>
            </a:pPr>
            <a:fld id="{8EFB057D-0CBB-4F5E-A7B3-F950BC4F5D1E}" type="datetimeFigureOut">
              <a:rPr lang="zh-TW" altLang="en-US"/>
              <a:pPr>
                <a:defRPr/>
              </a:pPr>
              <a:t>2022/3/2</a:t>
            </a:fld>
            <a:endParaRPr lang="zh-TW" altLang="en-US"/>
          </a:p>
        </p:txBody>
      </p:sp>
      <p:sp>
        <p:nvSpPr>
          <p:cNvPr id="4" name="頁尾版面配置區 3">
            <a:extLst>
              <a:ext uri="{FF2B5EF4-FFF2-40B4-BE49-F238E27FC236}">
                <a16:creationId xmlns:a16="http://schemas.microsoft.com/office/drawing/2014/main" id="{D41206A0-AB4A-4A69-8402-A89EEDB8ED06}"/>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pitchFamily="34" charset="0"/>
                <a:ea typeface="新細明體" pitchFamily="18" charset="-120"/>
              </a:defRPr>
            </a:lvl1pPr>
          </a:lstStyle>
          <a:p>
            <a:pPr>
              <a:defRPr/>
            </a:pPr>
            <a:endParaRPr lang="zh-TW" altLang="en-US"/>
          </a:p>
        </p:txBody>
      </p:sp>
      <p:sp>
        <p:nvSpPr>
          <p:cNvPr id="5" name="投影片編號版面配置區 4">
            <a:extLst>
              <a:ext uri="{FF2B5EF4-FFF2-40B4-BE49-F238E27FC236}">
                <a16:creationId xmlns:a16="http://schemas.microsoft.com/office/drawing/2014/main" id="{5F33C8AA-94AF-4193-9E53-42F592B0220C}"/>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BE5337-5AE8-4969-A105-5C178604074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2CC36A93-CEC0-45FF-AB75-3BEA7691504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9838E1EE-F2A2-4C85-8AEA-7542F288CF4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849551F9-238C-455D-8389-8C924C680DA0}" type="datetimeFigureOut">
              <a:rPr lang="zh-TW" altLang="en-US"/>
              <a:pPr>
                <a:defRPr/>
              </a:pPr>
              <a:t>2022/3/2</a:t>
            </a:fld>
            <a:endParaRPr lang="zh-TW" altLang="en-US"/>
          </a:p>
        </p:txBody>
      </p:sp>
      <p:sp>
        <p:nvSpPr>
          <p:cNvPr id="4" name="投影片圖像版面配置區 3">
            <a:extLst>
              <a:ext uri="{FF2B5EF4-FFF2-40B4-BE49-F238E27FC236}">
                <a16:creationId xmlns:a16="http://schemas.microsoft.com/office/drawing/2014/main" id="{49558322-30D8-4393-9060-A59974F0320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2BCB44AE-042B-42A0-B693-7EE13420AE08}"/>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D54405C7-1A7E-4E7F-9231-C19E9629D8B6}"/>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C5F6449C-416E-4EB1-B4EC-7F0520125151}"/>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4A03DA96-3EC5-4D6E-982D-E2B130531BB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7</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90193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19</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75291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20</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85643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21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71618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22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57542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23</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797103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24</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26533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25</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78533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27</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65180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8</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1784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9</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64337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10</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86723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11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15430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12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44688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13</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96368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14</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11644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4FAD066C-5A7B-46DD-A80F-AC0447B3C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E4368646-48D3-4E66-98CE-E70B978F3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首先我們來比較台灣跟歐美教育的差別</a:t>
            </a:r>
            <a:endParaRPr lang="en-US" altLang="zh-TW"/>
          </a:p>
          <a:p>
            <a:r>
              <a:rPr lang="zh-TW" altLang="en-US"/>
              <a:t>歐美在不同的階段給予孩子不同的教育，</a:t>
            </a:r>
            <a:endParaRPr lang="en-US" altLang="zh-TW"/>
          </a:p>
          <a:p>
            <a:r>
              <a:rPr lang="zh-TW" altLang="en-US"/>
              <a:t>學齡前就開始學習生活的管理，比方養成良好的生活習慣。</a:t>
            </a:r>
            <a:endParaRPr lang="en-US" altLang="zh-TW"/>
          </a:p>
          <a:p>
            <a:r>
              <a:rPr lang="zh-TW" altLang="en-US"/>
              <a:t>到了小學會帶著孩子環境探索，向環境向大自然學習。</a:t>
            </a:r>
            <a:endParaRPr lang="en-US" altLang="zh-TW"/>
          </a:p>
          <a:p>
            <a:r>
              <a:rPr lang="zh-TW" altLang="en-US"/>
              <a:t>國中的時候鼓勵孩子多方嘗試，去學著了解自己真正的興趣所在、自己的夢想是什麼。</a:t>
            </a:r>
            <a:endParaRPr lang="en-US" altLang="zh-TW"/>
          </a:p>
          <a:p>
            <a:r>
              <a:rPr lang="zh-TW" altLang="en-US"/>
              <a:t>高中的時候就開始為了將來的職業做選擇與規劃。</a:t>
            </a:r>
            <a:endParaRPr lang="en-US" altLang="zh-TW"/>
          </a:p>
          <a:p>
            <a:r>
              <a:rPr lang="zh-TW" altLang="en-US"/>
              <a:t>在大學的時候就可以針對自己的志向培養實務能力。</a:t>
            </a:r>
            <a:endParaRPr lang="en-US" altLang="zh-TW"/>
          </a:p>
          <a:p>
            <a:endParaRPr lang="en-US" altLang="zh-TW"/>
          </a:p>
          <a:p>
            <a:r>
              <a:rPr lang="zh-TW" altLang="en-US"/>
              <a:t>反觀台灣的孩子們，從小到大往往只有讀書考試，</a:t>
            </a:r>
            <a:endParaRPr lang="en-US" altLang="zh-TW"/>
          </a:p>
          <a:p>
            <a:r>
              <a:rPr lang="zh-TW" altLang="en-US"/>
              <a:t>實驗課</a:t>
            </a:r>
            <a:r>
              <a:rPr lang="en-US" altLang="zh-TW"/>
              <a:t>.</a:t>
            </a:r>
            <a:r>
              <a:rPr lang="zh-TW" altLang="en-US"/>
              <a:t>美術課</a:t>
            </a:r>
            <a:r>
              <a:rPr lang="en-US" altLang="zh-TW"/>
              <a:t>.</a:t>
            </a:r>
            <a:r>
              <a:rPr lang="zh-TW" altLang="en-US"/>
              <a:t>社團活動等等。時間往往都被所謂重點科目借去考試，</a:t>
            </a:r>
            <a:endParaRPr lang="en-US" altLang="zh-TW"/>
          </a:p>
          <a:p>
            <a:r>
              <a:rPr lang="zh-TW" altLang="en-US"/>
              <a:t>從小追求的只有考試成績，甚至因為考試成績在學校被同學貼上標籤。</a:t>
            </a:r>
            <a:endParaRPr lang="en-US" altLang="zh-TW"/>
          </a:p>
          <a:p>
            <a:endParaRPr lang="en-US" altLang="zh-TW"/>
          </a:p>
          <a:p>
            <a:r>
              <a:rPr lang="zh-TW" altLang="en-US"/>
              <a:t>高中、大學入學考試做的選擇，往往是根據學校的名氣或是所謂的熱門科系，而不是自己真正的興趣或志向。</a:t>
            </a:r>
            <a:endParaRPr lang="en-US" altLang="zh-TW"/>
          </a:p>
          <a:p>
            <a:r>
              <a:rPr lang="zh-TW" altLang="en-US"/>
              <a:t>這就是為什麼往往大學唸的科系跟就業的選擇完全無關。大學文憑幾乎人手一張，但卻不會是未來的就業保障。</a:t>
            </a:r>
            <a:endParaRPr lang="en-US" altLang="zh-TW"/>
          </a:p>
          <a:p>
            <a:endParaRPr lang="en-US" altLang="zh-TW"/>
          </a:p>
          <a:p>
            <a:r>
              <a:rPr lang="zh-TW" altLang="en-US"/>
              <a:t>對比國外，選擇技職體系而非一般大學的孩子大有人在，</a:t>
            </a:r>
            <a:endParaRPr lang="en-US" altLang="zh-TW"/>
          </a:p>
          <a:p>
            <a:r>
              <a:rPr lang="zh-TW" altLang="en-US"/>
              <a:t>例如德國有</a:t>
            </a:r>
            <a:r>
              <a:rPr lang="en-US" altLang="zh-TW"/>
              <a:t>1/3</a:t>
            </a:r>
            <a:r>
              <a:rPr lang="zh-TW" altLang="en-US"/>
              <a:t>的高中生，根據自己的興趣選擇走技職體系，</a:t>
            </a:r>
            <a:endParaRPr lang="en-US" altLang="zh-TW"/>
          </a:p>
          <a:p>
            <a:r>
              <a:rPr lang="zh-TW" altLang="en-US"/>
              <a:t>因為技職體系從在校培育到畢業之後的就業選擇和薪資水準，都不會輸給一般大學系統。</a:t>
            </a:r>
            <a:endParaRPr lang="en-US" altLang="zh-TW"/>
          </a:p>
          <a:p>
            <a:endParaRPr lang="en-US" altLang="zh-TW"/>
          </a:p>
          <a:p>
            <a:r>
              <a:rPr lang="zh-TW" altLang="en-US"/>
              <a:t>台灣的小孩從小開始補習，雖說機會是給有準備的人，但當你成長的過程都是這種讀書考試的時候，</a:t>
            </a:r>
            <a:endParaRPr lang="en-US" altLang="zh-TW"/>
          </a:p>
          <a:p>
            <a:r>
              <a:rPr lang="zh-TW" altLang="en-US"/>
              <a:t>如何在大學去把歐美分配在二十幾年的教育，在短短的四年內做完</a:t>
            </a:r>
            <a:r>
              <a:rPr lang="en-US" altLang="zh-TW"/>
              <a:t>?</a:t>
            </a:r>
          </a:p>
          <a:p>
            <a:r>
              <a:rPr lang="zh-TW" altLang="en-US"/>
              <a:t>換個方式想，我們希望自己的小孩持續在這種環境直到大學才開始規劃人生嗎？</a:t>
            </a:r>
            <a:endParaRPr lang="en-US" altLang="zh-TW"/>
          </a:p>
          <a:p>
            <a:r>
              <a:rPr lang="zh-TW" altLang="en-US"/>
              <a:t>那就是為什麼我們今天要介紹機關王這個活動</a:t>
            </a:r>
          </a:p>
          <a:p>
            <a:endParaRPr lang="zh-TW" altLang="en-US"/>
          </a:p>
        </p:txBody>
      </p:sp>
      <p:sp>
        <p:nvSpPr>
          <p:cNvPr id="10244" name="投影片編號版面配置區 3">
            <a:extLst>
              <a:ext uri="{FF2B5EF4-FFF2-40B4-BE49-F238E27FC236}">
                <a16:creationId xmlns:a16="http://schemas.microsoft.com/office/drawing/2014/main" id="{E6A2B93E-2CA6-4736-804F-DD75224C4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73C5050-C7C4-4C5F-A4A6-1EA085BFAD40}" type="slidenum">
              <a:rPr kumimoji="0" lang="zh-TW" altLang="en-US" smtClean="0">
                <a:latin typeface="Calibri" panose="020F0502020204030204" pitchFamily="34" charset="0"/>
              </a:rPr>
              <a:pPr/>
              <a:t>16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93200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98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61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09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38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標題投影片">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9144000" cy="6858000"/>
            <a:chOff x="0" y="0"/>
            <a:chExt cx="9144677" cy="6858000"/>
          </a:xfrm>
        </p:grpSpPr>
        <p:pic>
          <p:nvPicPr>
            <p:cNvPr id="5" name="Picture 7" descr="SD-PanelTitl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C55FBD68-61BA-4057-AB23-B87999090D45}" type="datetime1">
              <a:rPr lang="zh-TW" altLang="en-US"/>
              <a:pPr>
                <a:defRPr/>
              </a:pPr>
              <a:t>2022/3/2</a:t>
            </a:fld>
            <a:endParaRPr lang="zh-TW" alt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zh-TW" alt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BFB1D4B0-DDFC-4850-AE9D-AEFAA0AD89A5}" type="slidenum">
              <a:rPr lang="zh-TW" altLang="en-US"/>
              <a:pPr>
                <a:defRPr/>
              </a:pPr>
              <a:t>‹#›</a:t>
            </a:fld>
            <a:endParaRPr lang="zh-TW" altLang="en-US"/>
          </a:p>
        </p:txBody>
      </p:sp>
    </p:spTree>
    <p:extLst>
      <p:ext uri="{BB962C8B-B14F-4D97-AF65-F5344CB8AC3E}">
        <p14:creationId xmlns:p14="http://schemas.microsoft.com/office/powerpoint/2010/main" val="1089865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08" r:id="rId1"/>
    <p:sldLayoutId id="2147484817" r:id="rId2"/>
    <p:sldLayoutId id="2147484818" r:id="rId3"/>
    <p:sldLayoutId id="2147484819" r:id="rId4"/>
    <p:sldLayoutId id="2147484820" r:id="rId5"/>
  </p:sldLayoutIdLst>
  <p:hf hdr="0" ftr="0" dt="0"/>
  <p:txStyles>
    <p:titleStyle>
      <a:lvl1pPr algn="r" rtl="0" eaLnBrk="0" fontAlgn="base" hangingPunct="0">
        <a:spcBef>
          <a:spcPct val="0"/>
        </a:spcBef>
        <a:spcAft>
          <a:spcPct val="0"/>
        </a:spcAft>
        <a:defRPr sz="3600" kern="1200">
          <a:solidFill>
            <a:schemeClr val="bg1"/>
          </a:solidFill>
          <a:latin typeface="微軟正黑體" pitchFamily="34" charset="-120"/>
          <a:ea typeface="微軟正黑體" pitchFamily="34" charset="-120"/>
          <a:cs typeface="+mj-cs"/>
        </a:defRPr>
      </a:lvl1pPr>
      <a:lvl2pPr algn="r" rtl="0" eaLnBrk="0" fontAlgn="base" hangingPunct="0">
        <a:spcBef>
          <a:spcPct val="0"/>
        </a:spcBef>
        <a:spcAft>
          <a:spcPct val="0"/>
        </a:spcAft>
        <a:defRPr sz="3600">
          <a:solidFill>
            <a:schemeClr val="bg1"/>
          </a:solidFill>
          <a:latin typeface="微軟正黑體" pitchFamily="34" charset="-120"/>
          <a:ea typeface="微軟正黑體" pitchFamily="34" charset="-120"/>
        </a:defRPr>
      </a:lvl2pPr>
      <a:lvl3pPr algn="r" rtl="0" eaLnBrk="0" fontAlgn="base" hangingPunct="0">
        <a:spcBef>
          <a:spcPct val="0"/>
        </a:spcBef>
        <a:spcAft>
          <a:spcPct val="0"/>
        </a:spcAft>
        <a:defRPr sz="3600">
          <a:solidFill>
            <a:schemeClr val="bg1"/>
          </a:solidFill>
          <a:latin typeface="微軟正黑體" pitchFamily="34" charset="-120"/>
          <a:ea typeface="微軟正黑體" pitchFamily="34" charset="-120"/>
        </a:defRPr>
      </a:lvl3pPr>
      <a:lvl4pPr algn="r" rtl="0" eaLnBrk="0" fontAlgn="base" hangingPunct="0">
        <a:spcBef>
          <a:spcPct val="0"/>
        </a:spcBef>
        <a:spcAft>
          <a:spcPct val="0"/>
        </a:spcAft>
        <a:defRPr sz="3600">
          <a:solidFill>
            <a:schemeClr val="bg1"/>
          </a:solidFill>
          <a:latin typeface="微軟正黑體" pitchFamily="34" charset="-120"/>
          <a:ea typeface="微軟正黑體" pitchFamily="34" charset="-120"/>
        </a:defRPr>
      </a:lvl4pPr>
      <a:lvl5pPr algn="r" rtl="0" eaLnBrk="0" fontAlgn="base" hangingPunct="0">
        <a:spcBef>
          <a:spcPct val="0"/>
        </a:spcBef>
        <a:spcAft>
          <a:spcPct val="0"/>
        </a:spcAft>
        <a:defRPr sz="3600">
          <a:solidFill>
            <a:schemeClr val="bg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cid:image001.jpg@01D25142.62714ED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S:\02-機關王歷史資料整合區\2018年機關王資料\機關王\2017機關王PP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46163" y="3992563"/>
            <a:ext cx="7051675" cy="708025"/>
          </a:xfrm>
          <a:prstGeom prst="rect">
            <a:avLst/>
          </a:prstGeom>
        </p:spPr>
        <p:txBody>
          <a:bodyPr wrap="none">
            <a:spAutoFit/>
          </a:bodyPr>
          <a:lstStyle/>
          <a:p>
            <a:pPr algn="ctr" eaLnBrk="1" fontAlgn="auto" hangingPunct="1">
              <a:spcBef>
                <a:spcPts val="0"/>
              </a:spcBef>
              <a:spcAft>
                <a:spcPts val="0"/>
              </a:spcAft>
              <a:defRPr/>
            </a:pPr>
            <a:r>
              <a:rPr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2022</a:t>
            </a:r>
            <a:r>
              <a:rPr lang="zh-TW" altLang="en-US" sz="40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世界機關王賽事規則說明</a:t>
            </a:r>
            <a:endParaRPr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9460" name="圖片 4" descr="R4M-Log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86175" y="4857750"/>
            <a:ext cx="19494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58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5" y="1353201"/>
              <a:ext cx="2236510"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作品材料</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7" name="矩形 6">
            <a:extLst>
              <a:ext uri="{FF2B5EF4-FFF2-40B4-BE49-F238E27FC236}">
                <a16:creationId xmlns:a16="http://schemas.microsoft.com/office/drawing/2014/main" id="{35AA82FD-35CE-4C2A-B126-047738EC9165}"/>
              </a:ext>
            </a:extLst>
          </p:cNvPr>
          <p:cNvSpPr/>
          <p:nvPr/>
        </p:nvSpPr>
        <p:spPr>
          <a:xfrm>
            <a:off x="820029" y="2708920"/>
            <a:ext cx="7503943" cy="2677656"/>
          </a:xfrm>
          <a:prstGeom prst="rect">
            <a:avLst/>
          </a:prstGeom>
        </p:spPr>
        <p:txBody>
          <a:bodyPr wrap="square">
            <a:spAutoFit/>
          </a:bodyPr>
          <a:lstStyle/>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參賽隊伍須攜帶</a:t>
            </a:r>
            <a:r>
              <a:rPr lang="zh-TW" altLang="en-US" sz="2400" b="1" dirty="0">
                <a:solidFill>
                  <a:srgbClr val="FF0000"/>
                </a:solidFill>
                <a:latin typeface="微軟正黑體" panose="020B0604030504040204" pitchFamily="34" charset="-120"/>
                <a:ea typeface="微軟正黑體" panose="020B0604030504040204" pitchFamily="34" charset="-120"/>
              </a:rPr>
              <a:t>未經組合</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的智高積木零件。</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機器人構件不可使用金屬材料。</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lvl="0"/>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若攜帶其他材料或是違規材料進行作品組裝，</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lvl="0"/>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經檢舉後查證屬實，</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視情節予以扣分或取消參賽及得獎資格。</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4804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7" y="1353201"/>
              <a:ext cx="2236510"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加工零件</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4" name="矩形 3">
            <a:extLst>
              <a:ext uri="{FF2B5EF4-FFF2-40B4-BE49-F238E27FC236}">
                <a16:creationId xmlns:a16="http://schemas.microsoft.com/office/drawing/2014/main" id="{CE58EDEC-0B36-4C82-A095-EE8E297B232C}"/>
              </a:ext>
            </a:extLst>
          </p:cNvPr>
          <p:cNvSpPr/>
          <p:nvPr/>
        </p:nvSpPr>
        <p:spPr>
          <a:xfrm>
            <a:off x="557808" y="2708920"/>
            <a:ext cx="8262664" cy="1200329"/>
          </a:xfrm>
          <a:prstGeom prst="rect">
            <a:avLst/>
          </a:prstGeom>
        </p:spPr>
        <p:txBody>
          <a:bodyPr wrap="square">
            <a:spAutoFit/>
          </a:bodyPr>
          <a:lstStyle/>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機器人均需使用智高積木零件組裝，</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rgbClr val="FF0000"/>
                </a:solidFill>
                <a:latin typeface="微軟正黑體" panose="020B0604030504040204" pitchFamily="34" charset="-120"/>
                <a:ea typeface="微軟正黑體" panose="020B0604030504040204" pitchFamily="34" charset="-120"/>
              </a:rPr>
              <a:t>不可使用</a:t>
            </a:r>
            <a:r>
              <a:rPr lang="en-US" altLang="zh-TW" sz="2400" b="1" dirty="0">
                <a:solidFill>
                  <a:srgbClr val="FF0000"/>
                </a:solidFill>
                <a:latin typeface="微軟正黑體" panose="020B0604030504040204" pitchFamily="34" charset="-120"/>
                <a:ea typeface="微軟正黑體" panose="020B0604030504040204" pitchFamily="34" charset="-120"/>
              </a:rPr>
              <a:t>3D</a:t>
            </a:r>
            <a:r>
              <a:rPr lang="zh-TW" altLang="en-US" sz="2400" b="1" dirty="0">
                <a:solidFill>
                  <a:srgbClr val="FF0000"/>
                </a:solidFill>
                <a:latin typeface="微軟正黑體" panose="020B0604030504040204" pitchFamily="34" charset="-120"/>
                <a:ea typeface="微軟正黑體" panose="020B0604030504040204" pitchFamily="34" charset="-120"/>
              </a:rPr>
              <a:t>、雷射切割、</a:t>
            </a:r>
            <a:r>
              <a:rPr lang="en-US" altLang="zh-TW" sz="2400" b="1" dirty="0">
                <a:solidFill>
                  <a:srgbClr val="FF0000"/>
                </a:solidFill>
                <a:latin typeface="微軟正黑體" panose="020B0604030504040204" pitchFamily="34" charset="-120"/>
                <a:ea typeface="微軟正黑體" panose="020B0604030504040204" pitchFamily="34" charset="-120"/>
              </a:rPr>
              <a:t>CNC</a:t>
            </a:r>
            <a:r>
              <a:rPr lang="zh-TW" altLang="en-US" sz="2400" b="1" dirty="0">
                <a:solidFill>
                  <a:srgbClr val="FF0000"/>
                </a:solidFill>
                <a:latin typeface="微軟正黑體" panose="020B0604030504040204" pitchFamily="34" charset="-120"/>
                <a:ea typeface="微軟正黑體" panose="020B0604030504040204" pitchFamily="34" charset="-120"/>
              </a:rPr>
              <a:t>零件、</a:t>
            </a:r>
            <a:r>
              <a:rPr lang="en-US" altLang="zh-TW" sz="2400" b="1" dirty="0">
                <a:solidFill>
                  <a:srgbClr val="FF0000"/>
                </a:solidFill>
                <a:latin typeface="微軟正黑體" panose="020B0604030504040204" pitchFamily="34" charset="-120"/>
                <a:ea typeface="微軟正黑體" panose="020B0604030504040204" pitchFamily="34" charset="-120"/>
              </a:rPr>
              <a:t>PP</a:t>
            </a:r>
            <a:r>
              <a:rPr lang="zh-TW" altLang="en-US" sz="2400" b="1" dirty="0">
                <a:solidFill>
                  <a:srgbClr val="FF0000"/>
                </a:solidFill>
                <a:latin typeface="微軟正黑體" panose="020B0604030504040204" pitchFamily="34" charset="-120"/>
                <a:ea typeface="微軟正黑體" panose="020B0604030504040204" pitchFamily="34" charset="-120"/>
              </a:rPr>
              <a:t>板材等</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組裝比賽。</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9075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6" y="1353201"/>
              <a:ext cx="2236510"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操作設備</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7" name="矩形 6">
            <a:extLst>
              <a:ext uri="{FF2B5EF4-FFF2-40B4-BE49-F238E27FC236}">
                <a16:creationId xmlns:a16="http://schemas.microsoft.com/office/drawing/2014/main" id="{8D2A3ECB-2EF2-4725-AE2C-8A2B87ED8AEE}"/>
              </a:ext>
            </a:extLst>
          </p:cNvPr>
          <p:cNvSpPr/>
          <p:nvPr/>
        </p:nvSpPr>
        <p:spPr>
          <a:xfrm>
            <a:off x="107504" y="2334700"/>
            <a:ext cx="8482613" cy="3170099"/>
          </a:xfrm>
          <a:prstGeom prst="rect">
            <a:avLst/>
          </a:prstGeom>
        </p:spPr>
        <p:txBody>
          <a:bodyPr wrap="square">
            <a:spAutoFit/>
          </a:bodyPr>
          <a:lstStyle/>
          <a:p>
            <a:pPr eaLnBrk="1" hangingPunct="1"/>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參賽者可自由選用各式操控方式。</a:t>
            </a:r>
            <a:r>
              <a:rPr lang="zh-TW" altLang="en-US" sz="2000" b="1" dirty="0">
                <a:solidFill>
                  <a:srgbClr val="000000"/>
                </a:solidFill>
                <a:latin typeface="微軟正黑體" panose="020B0604030504040204" pitchFamily="34" charset="-120"/>
                <a:ea typeface="微軟正黑體" panose="020B0604030504040204" pitchFamily="34" charset="-120"/>
              </a:rPr>
              <a:t>（例：智慧型手機、平板、筆記型電腦、</a:t>
            </a:r>
            <a:r>
              <a:rPr lang="zh-TW" altLang="en-US" sz="2000" b="1" dirty="0">
                <a:solidFill>
                  <a:srgbClr val="FF0000"/>
                </a:solidFill>
                <a:latin typeface="微軟正黑體" panose="020B0604030504040204" pitchFamily="34" charset="-120"/>
                <a:ea typeface="微軟正黑體" panose="020B0604030504040204" pitchFamily="34" charset="-120"/>
              </a:rPr>
              <a:t>遙控手把</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000000"/>
                </a:solidFill>
                <a:latin typeface="微軟正黑體" panose="020B0604030504040204" pitchFamily="34" charset="-120"/>
                <a:ea typeface="微軟正黑體" panose="020B0604030504040204" pitchFamily="34" charset="-120"/>
              </a:rPr>
              <a:t>等相關設備對機器人進行操控）</a:t>
            </a:r>
            <a:endPar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設備須自行準備，且現場不提供電源，使用之軟體不限。</a:t>
            </a:r>
            <a:endPar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eaLnBrk="1" hangingPunct="1"/>
            <a:endParaRPr lang="en-US" altLang="zh-TW" sz="2000" dirty="0">
              <a:solidFill>
                <a:srgbClr val="000000"/>
              </a:solidFill>
              <a:latin typeface="標楷體" panose="03000509000000000000" pitchFamily="65" charset="-120"/>
              <a:ea typeface="標楷體" panose="03000509000000000000" pitchFamily="65" charset="-120"/>
            </a:endParaRPr>
          </a:p>
          <a:p>
            <a:pPr eaLnBrk="1" hangingPunct="1"/>
            <a:r>
              <a:rPr lang="zh-TW" altLang="en-US" sz="2000" b="1" dirty="0">
                <a:solidFill>
                  <a:srgbClr val="000000"/>
                </a:solidFill>
                <a:latin typeface="微軟正黑體" panose="020B0604030504040204" pitchFamily="34" charset="-120"/>
                <a:ea typeface="微軟正黑體" panose="020B0604030504040204" pitchFamily="34" charset="-120"/>
              </a:rPr>
              <a:t>除大會開放的藍芽遙控外，選手也可自行選擇使用紅外線遙控。</a:t>
            </a:r>
          </a:p>
          <a:p>
            <a:endPar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由於紅外線遙控有可能會有使用相同頻率選手，會造成相互干擾的狀況發生；如有發生比賽隊伍被他隊惡意干擾的情況，經帶隊老師或選手檢舉後，干擾隊伍將喪失參賽資格。</a:t>
            </a:r>
            <a:endPar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566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6" y="1353201"/>
              <a:ext cx="2236510"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電源規範</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8" name="矩形 7">
            <a:extLst>
              <a:ext uri="{FF2B5EF4-FFF2-40B4-BE49-F238E27FC236}">
                <a16:creationId xmlns:a16="http://schemas.microsoft.com/office/drawing/2014/main" id="{62EEFABD-35E5-4FCD-931F-87D6D15806B1}"/>
              </a:ext>
            </a:extLst>
          </p:cNvPr>
          <p:cNvSpPr/>
          <p:nvPr/>
        </p:nvSpPr>
        <p:spPr>
          <a:xfrm>
            <a:off x="251520" y="2204864"/>
            <a:ext cx="8208912" cy="4247317"/>
          </a:xfrm>
          <a:prstGeom prst="rect">
            <a:avLst/>
          </a:prstGeom>
        </p:spPr>
        <p:txBody>
          <a:bodyPr wrap="square">
            <a:spAutoFit/>
          </a:bodyPr>
          <a:lstStyle/>
          <a:p>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競賽場地</a:t>
            </a:r>
            <a:r>
              <a:rPr lang="zh-TW" altLang="en-US" b="1" dirty="0">
                <a:solidFill>
                  <a:srgbClr val="FF0000"/>
                </a:solidFill>
                <a:latin typeface="微軟正黑體" panose="020B0604030504040204" pitchFamily="34" charset="-120"/>
                <a:ea typeface="微軟正黑體" panose="020B0604030504040204" pitchFamily="34" charset="-120"/>
              </a:rPr>
              <a:t>不提供任何電源</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，所有參賽者需自備電池。</a:t>
            </a:r>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rPr>
              <a:t>A</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機器人</a:t>
            </a:r>
            <a:r>
              <a:rPr lang="zh-TW" altLang="en-US" b="1" dirty="0">
                <a:solidFill>
                  <a:srgbClr val="FF0000"/>
                </a:solidFill>
                <a:latin typeface="微軟正黑體" panose="020B0604030504040204" pitchFamily="34" charset="-120"/>
                <a:ea typeface="微軟正黑體" panose="020B0604030504040204" pitchFamily="34" charset="-120"/>
              </a:rPr>
              <a:t>單一車體額定總電壓為</a:t>
            </a:r>
            <a:r>
              <a:rPr lang="en-US" altLang="zh-TW" b="1" dirty="0">
                <a:solidFill>
                  <a:srgbClr val="FF0000"/>
                </a:solidFill>
                <a:latin typeface="微軟正黑體" panose="020B0604030504040204" pitchFamily="34" charset="-120"/>
                <a:ea typeface="微軟正黑體" panose="020B0604030504040204" pitchFamily="34" charset="-120"/>
              </a:rPr>
              <a:t>9</a:t>
            </a:r>
            <a:r>
              <a:rPr lang="zh-TW" altLang="en-US" b="1" dirty="0">
                <a:solidFill>
                  <a:srgbClr val="FF0000"/>
                </a:solidFill>
                <a:latin typeface="微軟正黑體" panose="020B0604030504040204" pitchFamily="34" charset="-120"/>
                <a:ea typeface="微軟正黑體" panose="020B0604030504040204" pitchFamily="34" charset="-120"/>
              </a:rPr>
              <a:t>伏特（含）以下</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dirty="0">
                <a:solidFill>
                  <a:srgbClr val="000000"/>
                </a:solidFill>
                <a:latin typeface="微軟正黑體" panose="020B0604030504040204" pitchFamily="34" charset="-120"/>
                <a:ea typeface="微軟正黑體" panose="020B0604030504040204" pitchFamily="34" charset="-120"/>
              </a:rPr>
              <a:t>電池上需有標示電壓大小文字敘述，</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而非電路總電壓。</a:t>
            </a:r>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rPr>
              <a:t>B</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機器人應使用</a:t>
            </a:r>
            <a:r>
              <a:rPr lang="en-US" altLang="zh-TW" b="1" dirty="0" err="1">
                <a:solidFill>
                  <a:schemeClr val="tx1">
                    <a:lumMod val="85000"/>
                    <a:lumOff val="15000"/>
                  </a:schemeClr>
                </a:solidFill>
                <a:latin typeface="微軟正黑體" panose="020B0604030504040204" pitchFamily="34" charset="-120"/>
                <a:ea typeface="微軟正黑體" panose="020B0604030504040204" pitchFamily="34" charset="-120"/>
              </a:rPr>
              <a:t>C-micro:bit</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主控盒（</a:t>
            </a:r>
            <a:r>
              <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rPr>
              <a:t>1269-W85-A</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電壓需</a:t>
            </a:r>
            <a:r>
              <a:rPr lang="zh-TW" altLang="en-US" b="1" dirty="0">
                <a:solidFill>
                  <a:srgbClr val="FF0000"/>
                </a:solidFill>
                <a:latin typeface="微軟正黑體" panose="020B0604030504040204" pitchFamily="34" charset="-120"/>
                <a:ea typeface="微軟正黑體" panose="020B0604030504040204" pitchFamily="34" charset="-120"/>
              </a:rPr>
              <a:t>符合安全規定，額定總電壓為</a:t>
            </a:r>
            <a:r>
              <a:rPr lang="en-US" altLang="zh-TW" b="1" dirty="0">
                <a:solidFill>
                  <a:srgbClr val="FF0000"/>
                </a:solidFill>
                <a:latin typeface="微軟正黑體" panose="020B0604030504040204" pitchFamily="34" charset="-120"/>
                <a:ea typeface="微軟正黑體" panose="020B0604030504040204" pitchFamily="34" charset="-120"/>
              </a:rPr>
              <a:t>5</a:t>
            </a:r>
            <a:r>
              <a:rPr lang="zh-TW" altLang="en-US" b="1" dirty="0">
                <a:solidFill>
                  <a:srgbClr val="FF0000"/>
                </a:solidFill>
                <a:latin typeface="微軟正黑體" panose="020B0604030504040204" pitchFamily="34" charset="-120"/>
                <a:ea typeface="微軟正黑體" panose="020B0604030504040204" pitchFamily="34" charset="-120"/>
              </a:rPr>
              <a:t>伏特 （含）以下，</a:t>
            </a:r>
            <a:endParaRPr lang="en-US" altLang="zh-TW" b="1" dirty="0">
              <a:solidFill>
                <a:srgbClr val="FF0000"/>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不可使用</a:t>
            </a:r>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號鋰鐵電池或借位電池等相關電源。</a:t>
            </a:r>
            <a:endParaRPr lang="en-US" altLang="zh-TW" b="1" dirty="0">
              <a:solidFill>
                <a:srgbClr val="FF0000"/>
              </a:solidFill>
              <a:latin typeface="微軟正黑體" panose="020B0604030504040204" pitchFamily="34" charset="-120"/>
              <a:ea typeface="微軟正黑體" panose="020B0604030504040204" pitchFamily="34" charset="-120"/>
            </a:endParaRPr>
          </a:p>
          <a:p>
            <a:pPr eaLnBrk="1" hangingPunct="1"/>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eaLnBrk="1" hangingPunct="1"/>
            <a:r>
              <a:rPr lang="zh-TW" altLang="zh-TW"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自動化平台可使用遙控方式、程式控制或</a:t>
            </a:r>
            <a:r>
              <a:rPr lang="en-US" altLang="zh-TW"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AI</a:t>
            </a:r>
            <a:r>
              <a:rPr lang="zh-TW" altLang="zh-TW"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自動化辨識方式運作，但單一主控板電壓同</a:t>
            </a:r>
            <a:r>
              <a:rPr lang="en-US" altLang="zh-TW"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A</a:t>
            </a:r>
            <a:r>
              <a:rPr lang="zh-TW" altLang="zh-TW"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機器人規範。</a:t>
            </a:r>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電池上需有標示電壓大小相關文字，</a:t>
            </a:r>
            <a:endPar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而為安全起見電池需有絕緣包覆，不可以有裸露現象。</a:t>
            </a:r>
          </a:p>
          <a:p>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禁止使用鉛蓄電池</a:t>
            </a:r>
            <a:r>
              <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等大型危險電池</a:t>
            </a:r>
          </a:p>
        </p:txBody>
      </p:sp>
    </p:spTree>
    <p:extLst>
      <p:ext uri="{BB962C8B-B14F-4D97-AF65-F5344CB8AC3E}">
        <p14:creationId xmlns:p14="http://schemas.microsoft.com/office/powerpoint/2010/main" val="3104201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5" y="1353201"/>
              <a:ext cx="2236511"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馬達限制</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7" name="矩形 6">
            <a:extLst>
              <a:ext uri="{FF2B5EF4-FFF2-40B4-BE49-F238E27FC236}">
                <a16:creationId xmlns:a16="http://schemas.microsoft.com/office/drawing/2014/main" id="{634567F8-B7F3-426F-9437-D7BB424E948A}"/>
              </a:ext>
            </a:extLst>
          </p:cNvPr>
          <p:cNvSpPr/>
          <p:nvPr/>
        </p:nvSpPr>
        <p:spPr>
          <a:xfrm>
            <a:off x="107504" y="2472565"/>
            <a:ext cx="8784976" cy="2308324"/>
          </a:xfrm>
          <a:prstGeom prst="rect">
            <a:avLst/>
          </a:prstGeom>
        </p:spPr>
        <p:txBody>
          <a:bodyPr wrap="square">
            <a:spAutoFit/>
          </a:bodyPr>
          <a:lstStyle/>
          <a:p>
            <a:r>
              <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rPr>
              <a:t>A</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機器人：每台機器人裝備使用之馬達不得多於</a:t>
            </a:r>
            <a:r>
              <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rPr>
              <a:t>4</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個；</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rPr>
              <a:t>B</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機器人：每台機器人裝備使用之馬達不得多於</a:t>
            </a:r>
            <a:r>
              <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rPr>
              <a:t>2</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個；</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自動化平台：每台機器人裝備使用之馬達不得多於</a:t>
            </a:r>
            <a:r>
              <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rPr>
              <a:t>6</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個。</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馬達及所有比賽用機器人</a:t>
            </a:r>
            <a:r>
              <a:rPr lang="zh-TW" altLang="en-US" sz="2400" b="1" dirty="0">
                <a:solidFill>
                  <a:srgbClr val="FF0000"/>
                </a:solidFill>
                <a:latin typeface="微軟正黑體" panose="020B0604030504040204" pitchFamily="34" charset="-120"/>
                <a:ea typeface="微軟正黑體" panose="020B0604030504040204" pitchFamily="34" charset="-120"/>
              </a:rPr>
              <a:t>僅可用積木組裝</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的方式連結， </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rgbClr val="FF0000"/>
                </a:solidFill>
                <a:latin typeface="微軟正黑體" panose="020B0604030504040204" pitchFamily="34" charset="-120"/>
                <a:ea typeface="微軟正黑體" panose="020B0604030504040204" pitchFamily="34" charset="-120"/>
              </a:rPr>
              <a:t>不可使用束帶、泡棉膠、雙面膠及快乾膠等膠合物</a:t>
            </a: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進行連接。</a:t>
            </a:r>
          </a:p>
        </p:txBody>
      </p:sp>
    </p:spTree>
    <p:extLst>
      <p:ext uri="{BB962C8B-B14F-4D97-AF65-F5344CB8AC3E}">
        <p14:creationId xmlns:p14="http://schemas.microsoft.com/office/powerpoint/2010/main" val="4062653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357A17C9-C72A-4263-8736-4284E35FCE80}"/>
              </a:ext>
            </a:extLst>
          </p:cNvPr>
          <p:cNvGrpSpPr/>
          <p:nvPr/>
        </p:nvGrpSpPr>
        <p:grpSpPr>
          <a:xfrm>
            <a:off x="107504" y="1353201"/>
            <a:ext cx="3240360" cy="707887"/>
            <a:chOff x="179512" y="1353201"/>
            <a:chExt cx="3240360" cy="707887"/>
          </a:xfrm>
        </p:grpSpPr>
        <p:sp>
          <p:nvSpPr>
            <p:cNvPr id="3" name="箭號: 五邊形 2">
              <a:extLst>
                <a:ext uri="{FF2B5EF4-FFF2-40B4-BE49-F238E27FC236}">
                  <a16:creationId xmlns:a16="http://schemas.microsoft.com/office/drawing/2014/main" id="{FC2A4D07-4DEC-4155-90F7-9C7011C2BC69}"/>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4" name="矩形 3">
              <a:extLst>
                <a:ext uri="{FF2B5EF4-FFF2-40B4-BE49-F238E27FC236}">
                  <a16:creationId xmlns:a16="http://schemas.microsoft.com/office/drawing/2014/main" id="{8458F4D5-B7BD-4060-8C35-5D26F3E46FA9}"/>
                </a:ext>
              </a:extLst>
            </p:cNvPr>
            <p:cNvSpPr/>
            <p:nvPr/>
          </p:nvSpPr>
          <p:spPr>
            <a:xfrm>
              <a:off x="681435" y="1353201"/>
              <a:ext cx="2236511"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馬達限制</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5" name="矩形 4">
            <a:extLst>
              <a:ext uri="{FF2B5EF4-FFF2-40B4-BE49-F238E27FC236}">
                <a16:creationId xmlns:a16="http://schemas.microsoft.com/office/drawing/2014/main" id="{FEA13EC6-F239-4582-B220-BDD35B59E5A3}"/>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 name="矩形 11">
            <a:extLst>
              <a:ext uri="{FF2B5EF4-FFF2-40B4-BE49-F238E27FC236}">
                <a16:creationId xmlns:a16="http://schemas.microsoft.com/office/drawing/2014/main" id="{1D932322-DF3B-4E08-842B-3FFA5876705E}"/>
              </a:ext>
            </a:extLst>
          </p:cNvPr>
          <p:cNvSpPr>
            <a:spLocks noChangeArrowheads="1"/>
          </p:cNvSpPr>
          <p:nvPr/>
        </p:nvSpPr>
        <p:spPr bwMode="auto">
          <a:xfrm>
            <a:off x="1044252" y="2060848"/>
            <a:ext cx="8496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914400" eaLnBrk="1" hangingPunct="1">
              <a:lnSpc>
                <a:spcPct val="100000"/>
              </a:lnSpc>
              <a:spcBef>
                <a:spcPct val="0"/>
              </a:spcBef>
              <a:buClrTx/>
              <a:buSzTx/>
              <a:buFontTx/>
              <a:buNone/>
            </a:pPr>
            <a:r>
              <a:rPr lang="pl-PL" altLang="zh-TW" sz="1800" b="1" dirty="0">
                <a:solidFill>
                  <a:srgbClr val="000000"/>
                </a:solidFill>
                <a:latin typeface="微軟正黑體" panose="020B0604030504040204" pitchFamily="34" charset="-120"/>
                <a:ea typeface="微軟正黑體" panose="020B0604030504040204" pitchFamily="34" charset="-120"/>
              </a:rPr>
              <a:t>7328-W85-A1-1</a:t>
            </a:r>
            <a:r>
              <a:rPr lang="zh-TW" altLang="pl-PL" sz="1800" b="1" dirty="0">
                <a:solidFill>
                  <a:srgbClr val="000000"/>
                </a:solidFill>
                <a:latin typeface="微軟正黑體" panose="020B0604030504040204" pitchFamily="34" charset="-120"/>
                <a:ea typeface="微軟正黑體" panose="020B0604030504040204" pitchFamily="34" charset="-120"/>
              </a:rPr>
              <a:t>、</a:t>
            </a:r>
            <a:r>
              <a:rPr lang="pl-PL" altLang="zh-TW" sz="1800" b="1" dirty="0">
                <a:solidFill>
                  <a:srgbClr val="FF0000"/>
                </a:solidFill>
                <a:latin typeface="微軟正黑體" panose="020B0604030504040204" pitchFamily="34" charset="-120"/>
                <a:ea typeface="微軟正黑體" panose="020B0604030504040204" pitchFamily="34" charset="-120"/>
              </a:rPr>
              <a:t>7392-W85-B3</a:t>
            </a:r>
            <a:r>
              <a:rPr lang="zh-TW" altLang="pl-PL" sz="1800" b="1" dirty="0">
                <a:solidFill>
                  <a:srgbClr val="000000"/>
                </a:solidFill>
                <a:latin typeface="微軟正黑體" panose="020B0604030504040204" pitchFamily="34" charset="-120"/>
                <a:ea typeface="微軟正黑體" panose="020B0604030504040204" pitchFamily="34" charset="-120"/>
              </a:rPr>
              <a:t>、</a:t>
            </a:r>
            <a:r>
              <a:rPr lang="pl-PL" altLang="zh-TW" sz="1800" b="1" dirty="0">
                <a:solidFill>
                  <a:srgbClr val="000000"/>
                </a:solidFill>
                <a:latin typeface="微軟正黑體" panose="020B0604030504040204" pitchFamily="34" charset="-120"/>
                <a:ea typeface="微軟正黑體" panose="020B0604030504040204" pitchFamily="34" charset="-120"/>
              </a:rPr>
              <a:t>7392-W85-B1</a:t>
            </a:r>
            <a:r>
              <a:rPr lang="zh-TW" altLang="pl-PL" sz="1800" b="1" dirty="0">
                <a:solidFill>
                  <a:srgbClr val="000000"/>
                </a:solidFill>
                <a:latin typeface="微軟正黑體" panose="020B0604030504040204" pitchFamily="34" charset="-120"/>
                <a:ea typeface="微軟正黑體" panose="020B0604030504040204" pitchFamily="34" charset="-120"/>
              </a:rPr>
              <a:t>、</a:t>
            </a:r>
            <a:r>
              <a:rPr lang="pl-PL" altLang="zh-TW" sz="1800" b="1" dirty="0">
                <a:solidFill>
                  <a:srgbClr val="FF0000"/>
                </a:solidFill>
                <a:latin typeface="微軟正黑體" panose="020B0604030504040204" pitchFamily="34" charset="-120"/>
                <a:ea typeface="微軟正黑體" panose="020B0604030504040204" pitchFamily="34" charset="-120"/>
              </a:rPr>
              <a:t>7400-W85-A1</a:t>
            </a:r>
            <a:r>
              <a:rPr lang="zh-TW" altLang="pl-PL" sz="1800" b="1" dirty="0">
                <a:solidFill>
                  <a:srgbClr val="000000"/>
                </a:solidFill>
                <a:latin typeface="微軟正黑體" panose="020B0604030504040204" pitchFamily="34" charset="-120"/>
                <a:ea typeface="微軟正黑體" panose="020B0604030504040204" pitchFamily="34" charset="-120"/>
              </a:rPr>
              <a:t>、</a:t>
            </a: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r>
              <a:rPr lang="pl-PL" altLang="zh-TW" sz="1800" b="1" dirty="0">
                <a:solidFill>
                  <a:srgbClr val="000000"/>
                </a:solidFill>
                <a:latin typeface="微軟正黑體" panose="020B0604030504040204" pitchFamily="34" charset="-120"/>
                <a:ea typeface="微軟正黑體" panose="020B0604030504040204" pitchFamily="34" charset="-120"/>
              </a:rPr>
              <a:t>7400-W85-A</a:t>
            </a:r>
            <a:r>
              <a:rPr lang="zh-TW" altLang="pl-PL" sz="1800" b="1" dirty="0">
                <a:solidFill>
                  <a:srgbClr val="000000"/>
                </a:solidFill>
                <a:latin typeface="微軟正黑體" panose="020B0604030504040204" pitchFamily="34" charset="-120"/>
                <a:ea typeface="微軟正黑體" panose="020B0604030504040204" pitchFamily="34" charset="-120"/>
              </a:rPr>
              <a:t>、</a:t>
            </a:r>
            <a:r>
              <a:rPr lang="pl-PL" altLang="zh-TW" sz="1800" b="1" dirty="0">
                <a:solidFill>
                  <a:srgbClr val="000000"/>
                </a:solidFill>
                <a:latin typeface="微軟正黑體" panose="020B0604030504040204" pitchFamily="34" charset="-120"/>
                <a:ea typeface="微軟正黑體" panose="020B0604030504040204" pitchFamily="34" charset="-120"/>
              </a:rPr>
              <a:t>1247-W85-D1-1</a:t>
            </a:r>
            <a:r>
              <a:rPr lang="zh-TW" altLang="pl-PL" sz="1800" b="1" dirty="0">
                <a:solidFill>
                  <a:srgbClr val="000000"/>
                </a:solidFill>
                <a:latin typeface="微軟正黑體" panose="020B0604030504040204" pitchFamily="34" charset="-120"/>
                <a:ea typeface="微軟正黑體" panose="020B0604030504040204" pitchFamily="34" charset="-120"/>
              </a:rPr>
              <a:t>、</a:t>
            </a:r>
            <a:r>
              <a:rPr lang="pl-PL" altLang="zh-TW" sz="1800" b="1" dirty="0">
                <a:solidFill>
                  <a:srgbClr val="000000"/>
                </a:solidFill>
                <a:latin typeface="微軟正黑體" panose="020B0604030504040204" pitchFamily="34" charset="-120"/>
                <a:ea typeface="微軟正黑體" panose="020B0604030504040204" pitchFamily="34" charset="-120"/>
              </a:rPr>
              <a:t>1247-W85-D2</a:t>
            </a:r>
            <a:r>
              <a:rPr lang="zh-TW" altLang="pl-PL" sz="1800" b="1" dirty="0">
                <a:solidFill>
                  <a:srgbClr val="000000"/>
                </a:solidFill>
                <a:latin typeface="微軟正黑體" panose="020B0604030504040204" pitchFamily="34" charset="-120"/>
                <a:ea typeface="微軟正黑體" panose="020B0604030504040204" pitchFamily="34" charset="-120"/>
              </a:rPr>
              <a:t>、</a:t>
            </a:r>
            <a:r>
              <a:rPr lang="pl-PL" altLang="zh-TW" sz="1800" b="1" dirty="0">
                <a:solidFill>
                  <a:srgbClr val="000000"/>
                </a:solidFill>
                <a:latin typeface="微軟正黑體" panose="020B0604030504040204" pitchFamily="34" charset="-120"/>
                <a:ea typeface="微軟正黑體" panose="020B0604030504040204" pitchFamily="34" charset="-120"/>
              </a:rPr>
              <a:t>7447-W85-C</a:t>
            </a:r>
            <a:r>
              <a:rPr lang="zh-TW" altLang="pl-PL" sz="1800" b="1" dirty="0">
                <a:solidFill>
                  <a:srgbClr val="000000"/>
                </a:solidFill>
                <a:latin typeface="微軟正黑體" panose="020B0604030504040204" pitchFamily="34" charset="-120"/>
                <a:ea typeface="微軟正黑體" panose="020B0604030504040204" pitchFamily="34" charset="-120"/>
              </a:rPr>
              <a:t>、</a:t>
            </a: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r>
              <a:rPr lang="pl-PL" altLang="zh-TW" sz="1800" b="1" dirty="0">
                <a:solidFill>
                  <a:srgbClr val="FF0000"/>
                </a:solidFill>
                <a:latin typeface="微軟正黑體" panose="020B0604030504040204" pitchFamily="34" charset="-120"/>
                <a:ea typeface="微軟正黑體" panose="020B0604030504040204" pitchFamily="34" charset="-120"/>
              </a:rPr>
              <a:t>7412-W85-A</a:t>
            </a:r>
            <a:r>
              <a:rPr lang="zh-TW" altLang="pl-PL" sz="1800" b="1" dirty="0">
                <a:solidFill>
                  <a:srgbClr val="000000"/>
                </a:solidFill>
                <a:latin typeface="微軟正黑體" panose="020B0604030504040204" pitchFamily="34" charset="-120"/>
                <a:ea typeface="微軟正黑體" panose="020B0604030504040204" pitchFamily="34" charset="-120"/>
              </a:rPr>
              <a:t>、</a:t>
            </a:r>
            <a:r>
              <a:rPr lang="pl-PL" altLang="zh-TW" sz="1800" b="1" dirty="0">
                <a:solidFill>
                  <a:srgbClr val="000000"/>
                </a:solidFill>
                <a:latin typeface="微軟正黑體" panose="020B0604030504040204" pitchFamily="34" charset="-120"/>
                <a:ea typeface="微軟正黑體" panose="020B0604030504040204" pitchFamily="34" charset="-120"/>
              </a:rPr>
              <a:t>1247-W85-D3</a:t>
            </a: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en-US" altLang="zh-TW" sz="1800" b="1" dirty="0">
              <a:solidFill>
                <a:srgbClr val="000000"/>
              </a:solidFill>
              <a:latin typeface="微軟正黑體" panose="020B0604030504040204" pitchFamily="34" charset="-120"/>
              <a:ea typeface="微軟正黑體" panose="020B0604030504040204" pitchFamily="34" charset="-120"/>
            </a:endParaRPr>
          </a:p>
          <a:p>
            <a:pPr defTabSz="914400" eaLnBrk="1" hangingPunct="1">
              <a:lnSpc>
                <a:spcPct val="100000"/>
              </a:lnSpc>
              <a:spcBef>
                <a:spcPct val="0"/>
              </a:spcBef>
              <a:buClrTx/>
              <a:buSzTx/>
              <a:buFontTx/>
              <a:buNone/>
            </a:pPr>
            <a:endParaRPr lang="zh-TW" altLang="en-US" sz="1800" b="1" dirty="0">
              <a:solidFill>
                <a:srgbClr val="000000"/>
              </a:solidFill>
              <a:latin typeface="微軟正黑體" panose="020B0604030504040204" pitchFamily="34" charset="-120"/>
              <a:ea typeface="微軟正黑體" panose="020B0604030504040204" pitchFamily="34" charset="-120"/>
            </a:endParaRPr>
          </a:p>
        </p:txBody>
      </p:sp>
      <p:pic>
        <p:nvPicPr>
          <p:cNvPr id="7" name="圖片 15" descr="7328-W85-A1.jpg">
            <a:extLst>
              <a:ext uri="{FF2B5EF4-FFF2-40B4-BE49-F238E27FC236}">
                <a16:creationId xmlns:a16="http://schemas.microsoft.com/office/drawing/2014/main" id="{E338FFC2-5694-48C2-818C-FB4EA6B3C5E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7387" y="2607177"/>
            <a:ext cx="10795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16" descr="7392-W85-B3 C-32倍馬達盒(DDM).jpg">
            <a:extLst>
              <a:ext uri="{FF2B5EF4-FFF2-40B4-BE49-F238E27FC236}">
                <a16:creationId xmlns:a16="http://schemas.microsoft.com/office/drawing/2014/main" id="{D2C2659D-F8FE-43BB-87FD-621B34FDAA1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2428" y="2638731"/>
            <a:ext cx="1525112" cy="103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7" descr="S:\21-美工專區\1. 目錄檔案\2016 目錄零件圖\7392-W85-B2 拷貝.jpg">
            <a:extLst>
              <a:ext uri="{FF2B5EF4-FFF2-40B4-BE49-F238E27FC236}">
                <a16:creationId xmlns:a16="http://schemas.microsoft.com/office/drawing/2014/main" id="{4FA9C025-E21C-4901-BF10-33364995FA7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8591" y="2635384"/>
            <a:ext cx="1574125" cy="104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8" descr="7400-W85-A1 C-40倍馬達盒(DDM).jpg">
            <a:extLst>
              <a:ext uri="{FF2B5EF4-FFF2-40B4-BE49-F238E27FC236}">
                <a16:creationId xmlns:a16="http://schemas.microsoft.com/office/drawing/2014/main" id="{4CAA2CEB-04D0-45E9-B1DF-A05CCE20AA0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56364" y="2607176"/>
            <a:ext cx="1592086"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9" descr="170111.jpg">
            <a:extLst>
              <a:ext uri="{FF2B5EF4-FFF2-40B4-BE49-F238E27FC236}">
                <a16:creationId xmlns:a16="http://schemas.microsoft.com/office/drawing/2014/main" id="{386E51A6-57FF-44B1-9688-EAB84B0E8A0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252" y="4223481"/>
            <a:ext cx="1643161" cy="86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0">
            <a:extLst>
              <a:ext uri="{FF2B5EF4-FFF2-40B4-BE49-F238E27FC236}">
                <a16:creationId xmlns:a16="http://schemas.microsoft.com/office/drawing/2014/main" id="{F80CC771-2337-4C41-A70D-12F75E0ACAA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30239" y="4153255"/>
            <a:ext cx="10795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21" descr="1247-W85-D1.jpg">
            <a:extLst>
              <a:ext uri="{FF2B5EF4-FFF2-40B4-BE49-F238E27FC236}">
                <a16:creationId xmlns:a16="http://schemas.microsoft.com/office/drawing/2014/main" id="{82F6D99B-7B95-4B4C-99B7-674A3E683A7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66105" y="4256362"/>
            <a:ext cx="1157316" cy="8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圖片 22">
            <a:extLst>
              <a:ext uri="{FF2B5EF4-FFF2-40B4-BE49-F238E27FC236}">
                <a16:creationId xmlns:a16="http://schemas.microsoft.com/office/drawing/2014/main" id="{274098D0-B332-4E0E-96B8-15FEFDE1D79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47801" y="4046130"/>
            <a:ext cx="1325689" cy="120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23" descr="1247-W85-D2.jpg">
            <a:extLst>
              <a:ext uri="{FF2B5EF4-FFF2-40B4-BE49-F238E27FC236}">
                <a16:creationId xmlns:a16="http://schemas.microsoft.com/office/drawing/2014/main" id="{66D9912B-8466-4972-B74D-FEBEDC7E3A1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03803" y="5207025"/>
            <a:ext cx="10795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圖片 24" descr="DSC_0412.JPG">
            <a:extLst>
              <a:ext uri="{FF2B5EF4-FFF2-40B4-BE49-F238E27FC236}">
                <a16:creationId xmlns:a16="http://schemas.microsoft.com/office/drawing/2014/main" id="{F3DF83F8-8B6C-4FA0-9E3D-1B055C12D6E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65813" y="4153255"/>
            <a:ext cx="13731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25" descr="DSC_0502.JPG">
            <a:extLst>
              <a:ext uri="{FF2B5EF4-FFF2-40B4-BE49-F238E27FC236}">
                <a16:creationId xmlns:a16="http://schemas.microsoft.com/office/drawing/2014/main" id="{B246D300-2695-477D-BF9C-4736E8476E7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344050" y="5674693"/>
            <a:ext cx="11128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26" descr="1247-W85-D1.jpg">
            <a:extLst>
              <a:ext uri="{FF2B5EF4-FFF2-40B4-BE49-F238E27FC236}">
                <a16:creationId xmlns:a16="http://schemas.microsoft.com/office/drawing/2014/main" id="{AABD319F-82D0-48C8-A406-A179D69EB3E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25650" y="5688891"/>
            <a:ext cx="108138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160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6" y="1353201"/>
              <a:ext cx="2236510"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材料安全</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4" name="矩形 3">
            <a:extLst>
              <a:ext uri="{FF2B5EF4-FFF2-40B4-BE49-F238E27FC236}">
                <a16:creationId xmlns:a16="http://schemas.microsoft.com/office/drawing/2014/main" id="{6C4D1B5B-2583-41EE-89A2-6CD2EBEDD0ED}"/>
              </a:ext>
            </a:extLst>
          </p:cNvPr>
          <p:cNvSpPr/>
          <p:nvPr/>
        </p:nvSpPr>
        <p:spPr>
          <a:xfrm>
            <a:off x="755576" y="2704852"/>
            <a:ext cx="7632848" cy="2308324"/>
          </a:xfrm>
          <a:prstGeom prst="rect">
            <a:avLst/>
          </a:prstGeom>
        </p:spPr>
        <p:txBody>
          <a:bodyPr wrap="square">
            <a:spAutoFit/>
          </a:bodyPr>
          <a:lstStyle/>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作品材料嚴禁使用危險物品，</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如：火、化學腐蝕藥劑、危險電力組件、</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生物及會造成人員不適之物品；</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若私自攜帶入場，</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經查證後屬實則當場取消該隊參賽資格。</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7819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B9A789A-4162-4627-952B-C423C96BD2B5}"/>
              </a:ext>
            </a:extLst>
          </p:cNvPr>
          <p:cNvSpPr/>
          <p:nvPr/>
        </p:nvSpPr>
        <p:spPr>
          <a:xfrm>
            <a:off x="584684" y="1700808"/>
            <a:ext cx="7974632" cy="4652427"/>
          </a:xfrm>
          <a:prstGeom prst="rect">
            <a:avLst/>
          </a:prstGeom>
        </p:spPr>
        <p:txBody>
          <a:bodyPr wrap="square">
            <a:spAutoFit/>
          </a:bodyPr>
          <a:lstStyle/>
          <a:p>
            <a:pPr marR="148590">
              <a:lnSpc>
                <a:spcPct val="150000"/>
              </a:lnSpc>
              <a:spcAft>
                <a:spcPts val="0"/>
              </a:spcAft>
            </a:pP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比賽總時間不可超過</a:t>
            </a:r>
            <a:r>
              <a:rPr lang="en-US" altLang="zh-TW" sz="20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3</a:t>
            </a:r>
            <a:r>
              <a:rPr lang="zh-TW" altLang="en-US" sz="20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分鐘</a:t>
            </a: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，時間截止任務即截止，</a:t>
            </a:r>
            <a:endPar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R="148590">
              <a:lnSpc>
                <a:spcPct val="150000"/>
              </a:lnSpc>
              <a:spcAft>
                <a:spcPts val="0"/>
              </a:spcAft>
            </a:pP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不能繼續進行。</a:t>
            </a:r>
          </a:p>
          <a:p>
            <a:pPr marR="148590">
              <a:lnSpc>
                <a:spcPct val="150000"/>
              </a:lnSpc>
              <a:spcAft>
                <a:spcPts val="0"/>
              </a:spcAft>
            </a:pPr>
            <a:endPar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R="148590">
              <a:lnSpc>
                <a:spcPct val="150000"/>
              </a:lnSpc>
              <a:spcAft>
                <a:spcPts val="0"/>
              </a:spcAft>
            </a:pPr>
            <a:r>
              <a:rPr lang="zh-TW"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破壞場地：機器人若於任務執行中導致場地損壞，每一個地方每破壞一次將扣</a:t>
            </a:r>
            <a:r>
              <a:rPr lang="zh-TW" altLang="zh-TW" sz="20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總分</a:t>
            </a:r>
            <a:r>
              <a:rPr lang="en-US" altLang="zh-TW" sz="20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5</a:t>
            </a:r>
            <a:r>
              <a:rPr lang="zh-TW" altLang="zh-TW" sz="20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分</a:t>
            </a:r>
            <a:r>
              <a:rPr lang="zh-TW"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000" b="1" dirty="0">
              <a:latin typeface="微軟正黑體" panose="020B0604030504040204" pitchFamily="34" charset="-120"/>
              <a:ea typeface="微軟正黑體" panose="020B0604030504040204" pitchFamily="34" charset="-120"/>
              <a:cs typeface="新細明體" panose="02020500000000000000" pitchFamily="18" charset="-120"/>
            </a:endParaRPr>
          </a:p>
          <a:p>
            <a:pPr marR="148590">
              <a:lnSpc>
                <a:spcPct val="150000"/>
              </a:lnSpc>
              <a:spcAft>
                <a:spcPts val="0"/>
              </a:spcAft>
            </a:pPr>
            <a:endPar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R="148590">
              <a:lnSpc>
                <a:spcPct val="150000"/>
              </a:lnSpc>
              <a:spcAft>
                <a:spcPts val="0"/>
              </a:spcAft>
            </a:pPr>
            <a:r>
              <a:rPr lang="zh-TW"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競賽順序：競賽開始後，參賽隊伍將依抽籤號次進入任務競賽場地。</a:t>
            </a:r>
            <a:endPar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R="148590">
              <a:lnSpc>
                <a:spcPct val="150000"/>
              </a:lnSpc>
              <a:spcAft>
                <a:spcPts val="0"/>
              </a:spcAft>
            </a:pPr>
            <a:endParaRPr lang="en-US" altLang="zh-TW" sz="2000" b="1" dirty="0">
              <a:latin typeface="微軟正黑體" panose="020B0604030504040204" pitchFamily="34" charset="-120"/>
              <a:ea typeface="微軟正黑體" panose="020B0604030504040204" pitchFamily="34" charset="-120"/>
              <a:cs typeface="新細明體" panose="02020500000000000000" pitchFamily="18" charset="-120"/>
            </a:endParaRPr>
          </a:p>
          <a:p>
            <a:pPr marR="148590">
              <a:lnSpc>
                <a:spcPct val="150000"/>
              </a:lnSpc>
              <a:spcAft>
                <a:spcPts val="0"/>
              </a:spcAft>
            </a:pPr>
            <a:r>
              <a:rPr lang="zh-TW"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完成任務挑戰之隊伍，必須將參賽機器人繳回作品放置區，待比賽結束後方能領回。</a:t>
            </a:r>
            <a:endParaRPr lang="zh-TW" altLang="zh-TW" sz="2000" b="1"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4" name="矩形 3">
            <a:extLst>
              <a:ext uri="{FF2B5EF4-FFF2-40B4-BE49-F238E27FC236}">
                <a16:creationId xmlns:a16="http://schemas.microsoft.com/office/drawing/2014/main" id="{59DC7332-A6DF-46D4-93BC-54714B25D566}"/>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658189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1"/>
          <p:cNvSpPr>
            <a:spLocks noGrp="1" noChangeArrowheads="1"/>
          </p:cNvSpPr>
          <p:nvPr>
            <p:ph type="sldNum" sz="quarter" idx="4294967295"/>
          </p:nvPr>
        </p:nvSpPr>
        <p:spPr bwMode="auto">
          <a:xfrm>
            <a:off x="8572500" y="6143625"/>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90D11DC2-F613-41F7-8711-31C57C6B9253}" type="slidenum">
              <a:rPr lang="zh-TW" altLang="en-US" smtClean="0"/>
              <a:pPr/>
              <a:t>18</a:t>
            </a:fld>
            <a:endParaRPr lang="zh-TW" altLang="en-US" smtClean="0"/>
          </a:p>
        </p:txBody>
      </p:sp>
      <p:sp>
        <p:nvSpPr>
          <p:cNvPr id="22531" name="矩形 1"/>
          <p:cNvSpPr>
            <a:spLocks noChangeArrowheads="1"/>
          </p:cNvSpPr>
          <p:nvPr/>
        </p:nvSpPr>
        <p:spPr bwMode="auto">
          <a:xfrm>
            <a:off x="4802188" y="333375"/>
            <a:ext cx="2646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zh-TW" altLang="zh-TW" sz="3200">
                <a:solidFill>
                  <a:schemeClr val="bg1"/>
                </a:solidFill>
                <a:ea typeface="標楷體" panose="03000509000000000000" pitchFamily="65" charset="-120"/>
                <a:cs typeface="新細明體" panose="02020500000000000000" pitchFamily="18" charset="-120"/>
              </a:rPr>
              <a:t>機器人任務賽</a:t>
            </a:r>
            <a:endParaRPr lang="en-US" altLang="zh-TW" sz="3200">
              <a:solidFill>
                <a:schemeClr val="bg1"/>
              </a:solidFill>
              <a:ea typeface="標楷體" panose="03000509000000000000" pitchFamily="65" charset="-120"/>
              <a:cs typeface="新細明體" panose="02020500000000000000" pitchFamily="18" charset="-120"/>
            </a:endParaRPr>
          </a:p>
          <a:p>
            <a:pPr algn="ctr"/>
            <a:r>
              <a:rPr lang="zh-TW" altLang="en-US" sz="3200">
                <a:solidFill>
                  <a:schemeClr val="bg1"/>
                </a:solidFill>
                <a:ea typeface="標楷體" panose="03000509000000000000" pitchFamily="65" charset="-120"/>
                <a:cs typeface="新細明體" panose="02020500000000000000" pitchFamily="18" charset="-120"/>
              </a:rPr>
              <a:t>各分區定義</a:t>
            </a:r>
          </a:p>
        </p:txBody>
      </p:sp>
      <p:pic>
        <p:nvPicPr>
          <p:cNvPr id="3" name="圖片 2"/>
          <p:cNvPicPr>
            <a:picLocks noChangeAspect="1"/>
          </p:cNvPicPr>
          <p:nvPr/>
        </p:nvPicPr>
        <p:blipFill rotWithShape="1">
          <a:blip r:embed="rId2"/>
          <a:srcRect l="26698" t="21959" r="19905" b="8871"/>
          <a:stretch/>
        </p:blipFill>
        <p:spPr>
          <a:xfrm>
            <a:off x="107504" y="1340768"/>
            <a:ext cx="5910552" cy="4306834"/>
          </a:xfrm>
          <a:prstGeom prst="rect">
            <a:avLst/>
          </a:prstGeom>
          <a:ln>
            <a:noFill/>
          </a:ln>
          <a:effectLst>
            <a:softEdge rad="112500"/>
          </a:effectLst>
        </p:spPr>
      </p:pic>
      <p:sp>
        <p:nvSpPr>
          <p:cNvPr id="22533" name="矩形 5"/>
          <p:cNvSpPr>
            <a:spLocks noChangeArrowheads="1"/>
          </p:cNvSpPr>
          <p:nvPr/>
        </p:nvSpPr>
        <p:spPr bwMode="auto">
          <a:xfrm>
            <a:off x="198438" y="5557838"/>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zh-TW" altLang="en-US" sz="1400" b="1">
                <a:solidFill>
                  <a:srgbClr val="FF0000"/>
                </a:solidFill>
                <a:latin typeface="標楷體" panose="03000509000000000000" pitchFamily="65" charset="-120"/>
                <a:ea typeface="標楷體" panose="03000509000000000000" pitchFamily="65" charset="-120"/>
              </a:rPr>
              <a:t>任務開始前，隊伍之</a:t>
            </a:r>
            <a:r>
              <a:rPr lang="en-US" altLang="zh-TW" sz="1400" b="1">
                <a:solidFill>
                  <a:srgbClr val="FF0000"/>
                </a:solidFill>
                <a:latin typeface="標楷體" panose="03000509000000000000" pitchFamily="65" charset="-120"/>
                <a:ea typeface="標楷體" panose="03000509000000000000" pitchFamily="65" charset="-120"/>
              </a:rPr>
              <a:t>A</a:t>
            </a:r>
            <a:r>
              <a:rPr lang="zh-TW" altLang="en-US" sz="1400" b="1">
                <a:solidFill>
                  <a:srgbClr val="FF0000"/>
                </a:solidFill>
                <a:latin typeface="標楷體" panose="03000509000000000000" pitchFamily="65" charset="-120"/>
                <a:ea typeface="標楷體" panose="03000509000000000000" pitchFamily="65" charset="-120"/>
              </a:rPr>
              <a:t>機器人、</a:t>
            </a:r>
            <a:r>
              <a:rPr lang="en-US" altLang="zh-TW" sz="1400" b="1">
                <a:solidFill>
                  <a:srgbClr val="FF0000"/>
                </a:solidFill>
                <a:latin typeface="標楷體" panose="03000509000000000000" pitchFamily="65" charset="-120"/>
                <a:ea typeface="標楷體" panose="03000509000000000000" pitchFamily="65" charset="-120"/>
              </a:rPr>
              <a:t>B</a:t>
            </a:r>
            <a:r>
              <a:rPr lang="zh-TW" altLang="en-US" sz="1400" b="1">
                <a:solidFill>
                  <a:srgbClr val="FF0000"/>
                </a:solidFill>
                <a:latin typeface="標楷體" panose="03000509000000000000" pitchFamily="65" charset="-120"/>
                <a:ea typeface="標楷體" panose="03000509000000000000" pitchFamily="65" charset="-120"/>
              </a:rPr>
              <a:t>機器人（此機器人採程式自主方式作動非遙控方式）、自動化平台需分別放置於倉儲作業</a:t>
            </a:r>
            <a:r>
              <a:rPr lang="en-US" altLang="zh-TW" sz="1400" b="1">
                <a:solidFill>
                  <a:srgbClr val="FF0000"/>
                </a:solidFill>
                <a:latin typeface="標楷體" panose="03000509000000000000" pitchFamily="65" charset="-120"/>
                <a:ea typeface="標楷體" panose="03000509000000000000" pitchFamily="65" charset="-120"/>
              </a:rPr>
              <a:t>A</a:t>
            </a:r>
            <a:r>
              <a:rPr lang="zh-TW" altLang="en-US" sz="1400" b="1">
                <a:solidFill>
                  <a:srgbClr val="FF0000"/>
                </a:solidFill>
                <a:latin typeface="標楷體" panose="03000509000000000000" pitchFamily="65" charset="-120"/>
                <a:ea typeface="標楷體" panose="03000509000000000000" pitchFamily="65" charset="-120"/>
              </a:rPr>
              <a:t>區、倉儲作業</a:t>
            </a:r>
            <a:r>
              <a:rPr lang="en-US" altLang="zh-TW" sz="1400" b="1">
                <a:solidFill>
                  <a:srgbClr val="FF0000"/>
                </a:solidFill>
                <a:latin typeface="標楷體" panose="03000509000000000000" pitchFamily="65" charset="-120"/>
                <a:ea typeface="標楷體" panose="03000509000000000000" pitchFamily="65" charset="-120"/>
              </a:rPr>
              <a:t>B</a:t>
            </a:r>
            <a:r>
              <a:rPr lang="zh-TW" altLang="en-US" sz="1400" b="1">
                <a:solidFill>
                  <a:srgbClr val="FF0000"/>
                </a:solidFill>
                <a:latin typeface="標楷體" panose="03000509000000000000" pitchFamily="65" charset="-120"/>
                <a:ea typeface="標楷體" panose="03000509000000000000" pitchFamily="65" charset="-120"/>
              </a:rPr>
              <a:t>區及倉儲作業</a:t>
            </a:r>
            <a:r>
              <a:rPr lang="en-US" altLang="zh-TW" sz="1400" b="1">
                <a:solidFill>
                  <a:srgbClr val="FF0000"/>
                </a:solidFill>
                <a:latin typeface="標楷體" panose="03000509000000000000" pitchFamily="65" charset="-120"/>
                <a:ea typeface="標楷體" panose="03000509000000000000" pitchFamily="65" charset="-120"/>
              </a:rPr>
              <a:t>C</a:t>
            </a:r>
            <a:r>
              <a:rPr lang="zh-TW" altLang="en-US" sz="1400" b="1">
                <a:solidFill>
                  <a:srgbClr val="FF0000"/>
                </a:solidFill>
                <a:latin typeface="標楷體" panose="03000509000000000000" pitchFamily="65" charset="-120"/>
                <a:ea typeface="標楷體" panose="03000509000000000000" pitchFamily="65" charset="-120"/>
              </a:rPr>
              <a:t>區，聞裁判哨音代表該次任務開始執行，參賽選手即可出發。</a:t>
            </a:r>
          </a:p>
        </p:txBody>
      </p:sp>
      <p:pic>
        <p:nvPicPr>
          <p:cNvPr id="22534" name="圖片 1"/>
          <p:cNvPicPr>
            <a:picLocks noChangeAspect="1"/>
          </p:cNvPicPr>
          <p:nvPr/>
        </p:nvPicPr>
        <p:blipFill>
          <a:blip r:embed="rId3">
            <a:extLst>
              <a:ext uri="{28A0092B-C50C-407E-A947-70E740481C1C}">
                <a14:useLocalDpi xmlns:a14="http://schemas.microsoft.com/office/drawing/2010/main" val="0"/>
              </a:ext>
            </a:extLst>
          </a:blip>
          <a:srcRect l="36076" t="26286" r="29184" b="12839"/>
          <a:stretch>
            <a:fillRect/>
          </a:stretch>
        </p:blipFill>
        <p:spPr bwMode="auto">
          <a:xfrm>
            <a:off x="4940300" y="2508250"/>
            <a:ext cx="41687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258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任務一</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6" name="Rectangle 2">
            <a:extLst>
              <a:ext uri="{FF2B5EF4-FFF2-40B4-BE49-F238E27FC236}">
                <a16:creationId xmlns:a16="http://schemas.microsoft.com/office/drawing/2014/main" id="{4BBD2FD4-5906-4E61-9E99-9D4ED87F0C07}"/>
              </a:ext>
            </a:extLst>
          </p:cNvPr>
          <p:cNvSpPr>
            <a:spLocks noChangeArrowheads="1"/>
          </p:cNvSpPr>
          <p:nvPr/>
        </p:nvSpPr>
        <p:spPr bwMode="auto">
          <a:xfrm>
            <a:off x="107504" y="2420888"/>
            <a:ext cx="88104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zh-TW" sz="2400" b="1" dirty="0">
                <a:latin typeface="微軟正黑體" panose="020B0604030504040204" pitchFamily="34" charset="-120"/>
                <a:ea typeface="微軟正黑體" panose="020B0604030504040204" pitchFamily="34" charset="-120"/>
              </a:rPr>
              <a:t>A</a:t>
            </a:r>
            <a:r>
              <a:rPr lang="zh-TW" altLang="en-US" sz="2400" b="1" dirty="0">
                <a:latin typeface="微軟正黑體" panose="020B0604030504040204" pitchFamily="34" charset="-120"/>
                <a:ea typeface="微軟正黑體" panose="020B0604030504040204" pitchFamily="34" charset="-120"/>
              </a:rPr>
              <a:t>機器人由倉儲作業</a:t>
            </a:r>
            <a:r>
              <a:rPr lang="en-US" altLang="zh-TW" sz="2400" b="1" dirty="0">
                <a:latin typeface="微軟正黑體" panose="020B0604030504040204" pitchFamily="34" charset="-120"/>
                <a:ea typeface="微軟正黑體" panose="020B0604030504040204" pitchFamily="34" charset="-120"/>
              </a:rPr>
              <a:t>A</a:t>
            </a:r>
            <a:r>
              <a:rPr lang="zh-TW" altLang="en-US" sz="2400" b="1" dirty="0">
                <a:latin typeface="微軟正黑體" panose="020B0604030504040204" pitchFamily="34" charset="-120"/>
                <a:ea typeface="微軟正黑體" panose="020B0604030504040204" pitchFamily="34" charset="-120"/>
              </a:rPr>
              <a:t>區全車順利離開可獲得積分</a:t>
            </a:r>
            <a:r>
              <a:rPr lang="en-US" altLang="zh-TW" sz="2400" b="1" dirty="0">
                <a:latin typeface="微軟正黑體" panose="020B0604030504040204" pitchFamily="34" charset="-120"/>
                <a:ea typeface="微軟正黑體" panose="020B0604030504040204" pitchFamily="34" charset="-120"/>
              </a:rPr>
              <a:t>5</a:t>
            </a:r>
            <a:r>
              <a:rPr lang="zh-TW" altLang="en-US" sz="2400" b="1" dirty="0">
                <a:latin typeface="微軟正黑體" panose="020B0604030504040204" pitchFamily="34" charset="-120"/>
                <a:ea typeface="微軟正黑體" panose="020B0604030504040204" pitchFamily="34" charset="-120"/>
              </a:rPr>
              <a:t>分。</a:t>
            </a: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solidFill>
                  <a:srgbClr val="FF0000"/>
                </a:solidFill>
                <a:latin typeface="微軟正黑體" panose="020B0604030504040204" pitchFamily="34" charset="-120"/>
                <a:ea typeface="微軟正黑體" panose="020B0604030504040204" pitchFamily="34" charset="-120"/>
              </a:rPr>
              <a:t>B</a:t>
            </a:r>
            <a:r>
              <a:rPr lang="zh-TW" altLang="en-US" sz="2400" b="1" dirty="0">
                <a:solidFill>
                  <a:srgbClr val="FF0000"/>
                </a:solidFill>
                <a:latin typeface="微軟正黑體" panose="020B0604030504040204" pitchFamily="34" charset="-120"/>
                <a:ea typeface="微軟正黑體" panose="020B0604030504040204" pitchFamily="34" charset="-120"/>
              </a:rPr>
              <a:t>機器人由倉儲作業</a:t>
            </a:r>
            <a:r>
              <a:rPr lang="en-US" altLang="zh-TW" sz="2400" b="1" dirty="0">
                <a:solidFill>
                  <a:srgbClr val="FF0000"/>
                </a:solidFill>
                <a:latin typeface="微軟正黑體" panose="020B0604030504040204" pitchFamily="34" charset="-120"/>
                <a:ea typeface="微軟正黑體" panose="020B0604030504040204" pitchFamily="34" charset="-120"/>
              </a:rPr>
              <a:t>B</a:t>
            </a:r>
            <a:r>
              <a:rPr lang="zh-TW" altLang="en-US" sz="2400" b="1" dirty="0">
                <a:solidFill>
                  <a:srgbClr val="FF0000"/>
                </a:solidFill>
                <a:latin typeface="微軟正黑體" panose="020B0604030504040204" pitchFamily="34" charset="-120"/>
                <a:ea typeface="微軟正黑體" panose="020B0604030504040204" pitchFamily="34" charset="-120"/>
              </a:rPr>
              <a:t>區全車順利離開可獲得積分</a:t>
            </a:r>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en-US" sz="2400" b="1" dirty="0">
                <a:solidFill>
                  <a:srgbClr val="FF0000"/>
                </a:solidFill>
                <a:latin typeface="微軟正黑體" panose="020B0604030504040204" pitchFamily="34" charset="-120"/>
                <a:ea typeface="微軟正黑體" panose="020B0604030504040204" pitchFamily="34" charset="-120"/>
              </a:rPr>
              <a:t>分。</a:t>
            </a: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自動化平台使用遙控機制操作，</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完成至少一個貨運用可獲得積分</a:t>
            </a:r>
            <a:r>
              <a:rPr lang="en-US" altLang="zh-TW" sz="2400" b="1" dirty="0">
                <a:latin typeface="微軟正黑體" panose="020B0604030504040204" pitchFamily="34" charset="-120"/>
                <a:ea typeface="微軟正黑體" panose="020B0604030504040204" pitchFamily="34" charset="-120"/>
              </a:rPr>
              <a:t>10</a:t>
            </a:r>
            <a:r>
              <a:rPr lang="zh-TW" altLang="en-US" sz="2400" b="1" dirty="0">
                <a:latin typeface="微軟正黑體" panose="020B0604030504040204" pitchFamily="34" charset="-120"/>
                <a:ea typeface="微軟正黑體" panose="020B0604030504040204" pitchFamily="34" charset="-120"/>
              </a:rPr>
              <a:t>分。</a:t>
            </a: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solidFill>
                  <a:srgbClr val="FF0000"/>
                </a:solidFill>
                <a:latin typeface="微軟正黑體" panose="020B0604030504040204" pitchFamily="34" charset="-120"/>
                <a:ea typeface="微軟正黑體" panose="020B0604030504040204" pitchFamily="34" charset="-120"/>
              </a:rPr>
              <a:t>自動化平台使用全自動程式控制或</a:t>
            </a:r>
            <a:r>
              <a:rPr lang="en-US" altLang="zh-TW" sz="2400" b="1" dirty="0">
                <a:solidFill>
                  <a:srgbClr val="FF0000"/>
                </a:solidFill>
                <a:latin typeface="微軟正黑體" panose="020B0604030504040204" pitchFamily="34" charset="-120"/>
                <a:ea typeface="微軟正黑體" panose="020B0604030504040204" pitchFamily="34" charset="-120"/>
              </a:rPr>
              <a:t>AI</a:t>
            </a:r>
            <a:r>
              <a:rPr lang="zh-TW" altLang="en-US" sz="2400" b="1" dirty="0">
                <a:solidFill>
                  <a:srgbClr val="FF0000"/>
                </a:solidFill>
                <a:latin typeface="微軟正黑體" panose="020B0604030504040204" pitchFamily="34" charset="-120"/>
                <a:ea typeface="微軟正黑體" panose="020B0604030504040204" pitchFamily="34" charset="-120"/>
              </a:rPr>
              <a:t>自動化辨識方式運作運送，</a:t>
            </a:r>
            <a:endParaRPr lang="en-US" altLang="zh-TW" sz="2400" b="1" dirty="0">
              <a:solidFill>
                <a:srgbClr val="FF0000"/>
              </a:solidFill>
              <a:latin typeface="微軟正黑體" panose="020B0604030504040204" pitchFamily="34" charset="-120"/>
              <a:ea typeface="微軟正黑體" panose="020B0604030504040204" pitchFamily="34" charset="-120"/>
            </a:endParaRPr>
          </a:p>
          <a:p>
            <a:r>
              <a:rPr lang="zh-TW" altLang="en-US" sz="2400" b="1" dirty="0">
                <a:solidFill>
                  <a:srgbClr val="FF0000"/>
                </a:solidFill>
                <a:latin typeface="微軟正黑體" panose="020B0604030504040204" pitchFamily="34" charset="-120"/>
                <a:ea typeface="微軟正黑體" panose="020B0604030504040204" pitchFamily="34" charset="-120"/>
              </a:rPr>
              <a:t>完成至少一個貨運用可獲得積分</a:t>
            </a:r>
            <a:r>
              <a:rPr lang="en-US" altLang="zh-TW" sz="2400" b="1" dirty="0">
                <a:solidFill>
                  <a:srgbClr val="FF0000"/>
                </a:solidFill>
                <a:latin typeface="微軟正黑體" panose="020B0604030504040204" pitchFamily="34" charset="-120"/>
                <a:ea typeface="微軟正黑體" panose="020B0604030504040204" pitchFamily="34" charset="-120"/>
              </a:rPr>
              <a:t>20</a:t>
            </a:r>
            <a:r>
              <a:rPr lang="zh-TW" altLang="en-US" sz="2400" b="1" dirty="0">
                <a:solidFill>
                  <a:srgbClr val="FF0000"/>
                </a:solidFill>
                <a:latin typeface="微軟正黑體" panose="020B0604030504040204" pitchFamily="34" charset="-120"/>
                <a:ea typeface="微軟正黑體" panose="020B0604030504040204" pitchFamily="34" charset="-120"/>
              </a:rPr>
              <a:t>分</a:t>
            </a:r>
            <a:endPar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278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1"/>
          <p:cNvSpPr>
            <a:spLocks noGrp="1" noChangeArrowheads="1"/>
          </p:cNvSpPr>
          <p:nvPr>
            <p:ph type="sldNum" sz="quarter" idx="4294967295"/>
          </p:nvPr>
        </p:nvSpPr>
        <p:spPr bwMode="auto">
          <a:xfrm>
            <a:off x="8572500" y="6143625"/>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27D6DC83-4084-4D9F-A046-13736F3325C1}" type="slidenum">
              <a:rPr lang="zh-TW" altLang="en-US" smtClean="0"/>
              <a:pPr/>
              <a:t>2</a:t>
            </a:fld>
            <a:endParaRPr lang="zh-TW" altLang="en-US" smtClean="0"/>
          </a:p>
        </p:txBody>
      </p:sp>
      <p:sp>
        <p:nvSpPr>
          <p:cNvPr id="20483" name="矩形 1"/>
          <p:cNvSpPr>
            <a:spLocks noChangeArrowheads="1"/>
          </p:cNvSpPr>
          <p:nvPr/>
        </p:nvSpPr>
        <p:spPr bwMode="auto">
          <a:xfrm>
            <a:off x="4802188" y="333375"/>
            <a:ext cx="2646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zh-TW" altLang="zh-TW" sz="3200">
                <a:solidFill>
                  <a:schemeClr val="bg1"/>
                </a:solidFill>
                <a:ea typeface="標楷體" panose="03000509000000000000" pitchFamily="65" charset="-120"/>
                <a:cs typeface="新細明體" panose="02020500000000000000" pitchFamily="18" charset="-120"/>
              </a:rPr>
              <a:t>機器人任務賽</a:t>
            </a:r>
            <a:endParaRPr lang="en-US" altLang="zh-TW" sz="3200">
              <a:solidFill>
                <a:schemeClr val="bg1"/>
              </a:solidFill>
              <a:ea typeface="標楷體" panose="03000509000000000000" pitchFamily="65" charset="-120"/>
              <a:cs typeface="新細明體" panose="02020500000000000000" pitchFamily="18" charset="-120"/>
            </a:endParaRPr>
          </a:p>
          <a:p>
            <a:pPr algn="ctr"/>
            <a:r>
              <a:rPr lang="zh-TW" altLang="en-US" sz="3200">
                <a:solidFill>
                  <a:schemeClr val="bg1"/>
                </a:solidFill>
                <a:ea typeface="標楷體" panose="03000509000000000000" pitchFamily="65" charset="-120"/>
                <a:cs typeface="新細明體" panose="02020500000000000000" pitchFamily="18" charset="-120"/>
              </a:rPr>
              <a:t>分組表</a:t>
            </a:r>
          </a:p>
        </p:txBody>
      </p:sp>
      <p:graphicFrame>
        <p:nvGraphicFramePr>
          <p:cNvPr id="5" name="表格 4"/>
          <p:cNvGraphicFramePr>
            <a:graphicFrameLocks noGrp="1"/>
          </p:cNvGraphicFramePr>
          <p:nvPr/>
        </p:nvGraphicFramePr>
        <p:xfrm>
          <a:off x="755650" y="1989138"/>
          <a:ext cx="7816850" cy="3641780"/>
        </p:xfrm>
        <a:graphic>
          <a:graphicData uri="http://schemas.openxmlformats.org/drawingml/2006/table">
            <a:tbl>
              <a:tblPr/>
              <a:tblGrid>
                <a:gridCol w="3908425">
                  <a:extLst>
                    <a:ext uri="{9D8B030D-6E8A-4147-A177-3AD203B41FA5}">
                      <a16:colId xmlns:a16="http://schemas.microsoft.com/office/drawing/2014/main" val="3344807589"/>
                    </a:ext>
                  </a:extLst>
                </a:gridCol>
                <a:gridCol w="3908425">
                  <a:extLst>
                    <a:ext uri="{9D8B030D-6E8A-4147-A177-3AD203B41FA5}">
                      <a16:colId xmlns:a16="http://schemas.microsoft.com/office/drawing/2014/main" val="3956306494"/>
                    </a:ext>
                  </a:extLst>
                </a:gridCol>
              </a:tblGrid>
              <a:tr h="476112">
                <a:tc gridSpan="2">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1D1B11"/>
                          </a:solidFill>
                          <a:effectLst/>
                          <a:latin typeface="標楷體" panose="03000509000000000000" pitchFamily="65" charset="-120"/>
                          <a:ea typeface="新細明體" panose="02020500000000000000" pitchFamily="18" charset="-120"/>
                        </a:rPr>
                        <a:t>2022</a:t>
                      </a:r>
                      <a:r>
                        <a:rPr kumimoji="0" lang="zh-TW" altLang="zh-TW" sz="2400" b="1" i="0" u="none" strike="noStrike" cap="none" normalizeH="0" baseline="0" smtClean="0">
                          <a:ln>
                            <a:noFill/>
                          </a:ln>
                          <a:solidFill>
                            <a:srgbClr val="1D1B11"/>
                          </a:solidFill>
                          <a:effectLst/>
                          <a:latin typeface="新細明體" panose="02020500000000000000" pitchFamily="18" charset="-120"/>
                          <a:ea typeface="標楷體" panose="03000509000000000000" pitchFamily="65" charset="-120"/>
                          <a:cs typeface="新細明體" panose="02020500000000000000" pitchFamily="18" charset="-120"/>
                        </a:rPr>
                        <a:t>世界機關王大賽世界賽</a:t>
                      </a:r>
                      <a:endParaRPr kumimoji="0" lang="zh-TW" altLang="en-US" sz="2400" b="1" i="0" u="none" strike="noStrike" cap="none" normalizeH="0" baseline="0" smtClean="0">
                        <a:ln>
                          <a:noFill/>
                        </a:ln>
                        <a:solidFill>
                          <a:srgbClr val="FFFFFF"/>
                        </a:solidFill>
                        <a:effectLst/>
                        <a:latin typeface="Garamond" panose="02020404030301010803" pitchFamily="18" charset="0"/>
                        <a:ea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val="4050714187"/>
                  </a:ext>
                </a:extLst>
              </a:tr>
              <a:tr h="476112">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1D1B11"/>
                          </a:solidFill>
                          <a:effectLst/>
                          <a:latin typeface="新細明體" panose="02020500000000000000" pitchFamily="18" charset="-120"/>
                          <a:ea typeface="標楷體" panose="03000509000000000000" pitchFamily="65" charset="-120"/>
                          <a:cs typeface="新細明體" panose="02020500000000000000" pitchFamily="18" charset="-120"/>
                        </a:rPr>
                        <a:t>競賽</a:t>
                      </a:r>
                      <a:endParaRPr kumimoji="0" lang="zh-TW" altLang="en-US" sz="2400" b="0" i="0" u="none" strike="noStrike" cap="none" normalizeH="0" baseline="0" smtClean="0">
                        <a:ln>
                          <a:noFill/>
                        </a:ln>
                        <a:solidFill>
                          <a:srgbClr val="000000"/>
                        </a:solidFill>
                        <a:effectLst/>
                        <a:latin typeface="Garamond" panose="02020404030301010803" pitchFamily="18" charset="0"/>
                        <a:ea typeface="標楷體" panose="03000509000000000000" pitchFamily="65" charset="-120"/>
                        <a:cs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ECD"/>
                    </a:solidFill>
                  </a:tcPr>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1D1B11"/>
                          </a:solidFill>
                          <a:effectLst/>
                          <a:latin typeface="新細明體" panose="02020500000000000000" pitchFamily="18" charset="-120"/>
                          <a:ea typeface="標楷體" panose="03000509000000000000" pitchFamily="65" charset="-120"/>
                          <a:cs typeface="新細明體" panose="02020500000000000000" pitchFamily="18" charset="-120"/>
                        </a:rPr>
                        <a:t>機器人任務賽（</a:t>
                      </a:r>
                      <a:r>
                        <a:rPr kumimoji="0" lang="en-US" altLang="zh-TW" sz="2400" b="0" i="0" u="none" strike="noStrike" cap="none" normalizeH="0" baseline="0" smtClean="0">
                          <a:ln>
                            <a:noFill/>
                          </a:ln>
                          <a:solidFill>
                            <a:srgbClr val="1D1B11"/>
                          </a:solidFill>
                          <a:effectLst/>
                          <a:latin typeface="新細明體" panose="02020500000000000000" pitchFamily="18" charset="-120"/>
                          <a:ea typeface="標楷體" panose="03000509000000000000" pitchFamily="65" charset="-120"/>
                          <a:cs typeface="新細明體" panose="02020500000000000000" pitchFamily="18" charset="-120"/>
                        </a:rPr>
                        <a:t>R4M</a:t>
                      </a:r>
                      <a:r>
                        <a:rPr kumimoji="0" lang="zh-TW" altLang="zh-TW" sz="2400" b="0" i="0" u="none" strike="noStrike" cap="none" normalizeH="0" baseline="0" smtClean="0">
                          <a:ln>
                            <a:noFill/>
                          </a:ln>
                          <a:solidFill>
                            <a:srgbClr val="1D1B11"/>
                          </a:solidFill>
                          <a:effectLst/>
                          <a:latin typeface="新細明體" panose="02020500000000000000" pitchFamily="18" charset="-120"/>
                          <a:ea typeface="標楷體" panose="03000509000000000000" pitchFamily="65" charset="-120"/>
                          <a:cs typeface="新細明體" panose="02020500000000000000" pitchFamily="18" charset="-120"/>
                        </a:rPr>
                        <a:t>）</a:t>
                      </a:r>
                      <a:endParaRPr kumimoji="0" lang="zh-TW" altLang="en-US" sz="2400" b="0" i="0" u="none" strike="noStrike" cap="none" normalizeH="0" baseline="0" smtClean="0">
                        <a:ln>
                          <a:noFill/>
                        </a:ln>
                        <a:solidFill>
                          <a:srgbClr val="000000"/>
                        </a:solidFill>
                        <a:effectLst/>
                        <a:latin typeface="Garamond" panose="02020404030301010803" pitchFamily="18" charset="0"/>
                        <a:ea typeface="標楷體" panose="03000509000000000000" pitchFamily="65" charset="-120"/>
                        <a:cs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ECD"/>
                    </a:solidFill>
                  </a:tcPr>
                </a:tc>
                <a:extLst>
                  <a:ext uri="{0D108BD9-81ED-4DB2-BD59-A6C34878D82A}">
                    <a16:rowId xmlns:a16="http://schemas.microsoft.com/office/drawing/2014/main" val="1513815803"/>
                  </a:ext>
                </a:extLst>
              </a:tr>
              <a:tr h="1737275">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參賽對象</a:t>
                      </a:r>
                      <a:endParaRPr kumimoji="0" lang="zh-TW" altLang="en-US" sz="2400" b="0" i="0" u="none" strike="noStrike" cap="none" normalizeH="0" baseline="0" smtClean="0">
                        <a:ln>
                          <a:noFill/>
                        </a:ln>
                        <a:solidFill>
                          <a:srgbClr val="000000"/>
                        </a:solidFill>
                        <a:effectLst/>
                        <a:latin typeface="Garamond" panose="02020404030301010803" pitchFamily="18" charset="0"/>
                        <a:ea typeface="標楷體" panose="03000509000000000000" pitchFamily="65" charset="-120"/>
                        <a:cs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FE8"/>
                    </a:solidFill>
                  </a:tcPr>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a:t>
                      </a:r>
                      <a:r>
                        <a:rPr kumimoji="0" lang="en-US"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1</a:t>
                      </a: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）國小組</a:t>
                      </a:r>
                    </a:p>
                    <a:p>
                      <a:pPr marL="0" marR="0" lvl="0" indent="0" algn="ctr" defTabSz="457200" rtl="0" eaLnBrk="1" fontAlgn="base" latinLnBrk="0" hangingPunct="1">
                        <a:lnSpc>
                          <a:spcPct val="15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a:t>
                      </a:r>
                      <a:r>
                        <a:rPr kumimoji="0" lang="en-US"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2</a:t>
                      </a: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）國中組</a:t>
                      </a:r>
                      <a:endParaRPr kumimoji="0" lang="en-US" altLang="zh-TW" sz="2400" b="0"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cs typeface="新細明體" panose="02020500000000000000" pitchFamily="18" charset="-12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a:t>
                      </a:r>
                      <a:r>
                        <a:rPr kumimoji="0" lang="en-US"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3</a:t>
                      </a: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）高中組</a:t>
                      </a:r>
                      <a:endParaRPr kumimoji="0" lang="zh-TW" altLang="en-US" sz="2400" b="0" i="0" u="none" strike="noStrike" cap="none" normalizeH="0" baseline="0" smtClean="0">
                        <a:ln>
                          <a:noFill/>
                        </a:ln>
                        <a:solidFill>
                          <a:srgbClr val="000000"/>
                        </a:solidFill>
                        <a:effectLst/>
                        <a:latin typeface="Garamond" panose="02020404030301010803" pitchFamily="18" charset="0"/>
                        <a:ea typeface="標楷體" panose="03000509000000000000" pitchFamily="65" charset="-120"/>
                        <a:cs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FE8"/>
                    </a:solidFill>
                  </a:tcPr>
                </a:tc>
                <a:extLst>
                  <a:ext uri="{0D108BD9-81ED-4DB2-BD59-A6C34878D82A}">
                    <a16:rowId xmlns:a16="http://schemas.microsoft.com/office/drawing/2014/main" val="3839325677"/>
                  </a:ext>
                </a:extLst>
              </a:tr>
              <a:tr h="476112">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每隊人數</a:t>
                      </a:r>
                      <a:endParaRPr kumimoji="0" lang="zh-TW" altLang="en-US" sz="2400" b="0" i="0" u="none" strike="noStrike" cap="none" normalizeH="0" baseline="0" smtClean="0">
                        <a:ln>
                          <a:noFill/>
                        </a:ln>
                        <a:solidFill>
                          <a:srgbClr val="000000"/>
                        </a:solidFill>
                        <a:effectLst/>
                        <a:latin typeface="Garamond" panose="02020404030301010803" pitchFamily="18" charset="0"/>
                        <a:ea typeface="標楷體" panose="03000509000000000000" pitchFamily="65" charset="-120"/>
                        <a:cs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ECD"/>
                    </a:solidFill>
                  </a:tcPr>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標楷體" panose="03000509000000000000" pitchFamily="65" charset="-120"/>
                          <a:ea typeface="新細明體" panose="02020500000000000000" pitchFamily="18" charset="-120"/>
                        </a:rPr>
                        <a:t>3</a:t>
                      </a:r>
                      <a:r>
                        <a:rPr kumimoji="0" lang="zh-TW" altLang="zh-TW" sz="2400" b="0" i="0" u="none" strike="noStrike" cap="none" normalizeH="0" baseline="0" smtClean="0">
                          <a:ln>
                            <a:noFill/>
                          </a:ln>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人</a:t>
                      </a:r>
                      <a:endParaRPr kumimoji="0" lang="zh-TW" altLang="en-US" sz="2400" b="0" i="0" u="none" strike="noStrike" cap="none" normalizeH="0" baseline="0" smtClean="0">
                        <a:ln>
                          <a:noFill/>
                        </a:ln>
                        <a:solidFill>
                          <a:srgbClr val="000000"/>
                        </a:solidFill>
                        <a:effectLst/>
                        <a:latin typeface="Garamond" panose="02020404030301010803" pitchFamily="18" charset="0"/>
                        <a:ea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ECD"/>
                    </a:solidFill>
                  </a:tcPr>
                </a:tc>
                <a:extLst>
                  <a:ext uri="{0D108BD9-81ED-4DB2-BD59-A6C34878D82A}">
                    <a16:rowId xmlns:a16="http://schemas.microsoft.com/office/drawing/2014/main" val="2766707584"/>
                  </a:ext>
                </a:extLst>
              </a:tr>
              <a:tr h="476112">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指導老師人數</a:t>
                      </a:r>
                      <a:endParaRPr kumimoji="0" lang="zh-TW" altLang="en-US" sz="2400" b="0" i="0" u="none" strike="noStrike" cap="none" normalizeH="0" baseline="0" smtClean="0">
                        <a:ln>
                          <a:noFill/>
                        </a:ln>
                        <a:solidFill>
                          <a:srgbClr val="000000"/>
                        </a:solidFill>
                        <a:effectLst/>
                        <a:latin typeface="Garamond" panose="02020404030301010803" pitchFamily="18" charset="0"/>
                        <a:ea typeface="標楷體" panose="03000509000000000000" pitchFamily="65" charset="-120"/>
                        <a:cs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FE8"/>
                    </a:solidFill>
                  </a:tcPr>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標楷體" panose="03000509000000000000" pitchFamily="65" charset="-120"/>
                          <a:ea typeface="新細明體" panose="02020500000000000000" pitchFamily="18" charset="-120"/>
                        </a:rPr>
                        <a:t>1-3</a:t>
                      </a:r>
                      <a:r>
                        <a:rPr kumimoji="0" lang="zh-TW" altLang="zh-TW" sz="2400" b="0" i="0" u="none" strike="noStrike" cap="none" normalizeH="0" baseline="0" smtClean="0">
                          <a:ln>
                            <a:noFill/>
                          </a:ln>
                          <a:solidFill>
                            <a:srgbClr val="000000"/>
                          </a:solidFill>
                          <a:effectLst/>
                          <a:latin typeface="新細明體" panose="02020500000000000000" pitchFamily="18" charset="-120"/>
                          <a:ea typeface="標楷體" panose="03000509000000000000" pitchFamily="65" charset="-120"/>
                          <a:cs typeface="新細明體" panose="02020500000000000000" pitchFamily="18" charset="-120"/>
                        </a:rPr>
                        <a:t>人</a:t>
                      </a:r>
                      <a:endParaRPr kumimoji="0" lang="zh-TW" altLang="en-US" sz="2400" b="0" i="0" u="none" strike="noStrike" cap="none" normalizeH="0" baseline="0" smtClean="0">
                        <a:ln>
                          <a:noFill/>
                        </a:ln>
                        <a:solidFill>
                          <a:srgbClr val="000000"/>
                        </a:solidFill>
                        <a:effectLst/>
                        <a:latin typeface="Garamond" panose="02020404030301010803" pitchFamily="18" charset="0"/>
                        <a:ea typeface="新細明體" panose="02020500000000000000" pitchFamily="18" charset="-12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FE8"/>
                    </a:solidFill>
                  </a:tcPr>
                </a:tc>
                <a:extLst>
                  <a:ext uri="{0D108BD9-81ED-4DB2-BD59-A6C34878D82A}">
                    <a16:rowId xmlns:a16="http://schemas.microsoft.com/office/drawing/2014/main" val="520334212"/>
                  </a:ext>
                </a:extLst>
              </a:tr>
            </a:tbl>
          </a:graphicData>
        </a:graphic>
      </p:graphicFrame>
    </p:spTree>
    <p:extLst>
      <p:ext uri="{BB962C8B-B14F-4D97-AF65-F5344CB8AC3E}">
        <p14:creationId xmlns:p14="http://schemas.microsoft.com/office/powerpoint/2010/main" val="328369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任務二</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6" name="Rectangle 2">
            <a:extLst>
              <a:ext uri="{FF2B5EF4-FFF2-40B4-BE49-F238E27FC236}">
                <a16:creationId xmlns:a16="http://schemas.microsoft.com/office/drawing/2014/main" id="{4BBD2FD4-5906-4E61-9E99-9D4ED87F0C07}"/>
              </a:ext>
            </a:extLst>
          </p:cNvPr>
          <p:cNvSpPr>
            <a:spLocks noChangeArrowheads="1"/>
          </p:cNvSpPr>
          <p:nvPr/>
        </p:nvSpPr>
        <p:spPr bwMode="auto">
          <a:xfrm>
            <a:off x="107504" y="2085647"/>
            <a:ext cx="894867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zh-TW" b="1" dirty="0">
                <a:latin typeface="微軟正黑體" panose="020B0604030504040204" pitchFamily="34" charset="-120"/>
                <a:ea typeface="微軟正黑體" panose="020B0604030504040204" pitchFamily="34" charset="-120"/>
              </a:rPr>
              <a:t>B</a:t>
            </a:r>
            <a:r>
              <a:rPr lang="zh-TW" altLang="en-US" b="1" dirty="0">
                <a:latin typeface="微軟正黑體" panose="020B0604030504040204" pitchFamily="34" charset="-120"/>
                <a:ea typeface="微軟正黑體" panose="020B0604030504040204" pitchFamily="34" charset="-120"/>
              </a:rPr>
              <a:t>機器人上必需安裝按壓感測器（</a:t>
            </a:r>
            <a:r>
              <a:rPr lang="en-US" altLang="zh-TW" b="1" dirty="0">
                <a:latin typeface="微軟正黑體" panose="020B0604030504040204" pitchFamily="34" charset="-120"/>
                <a:ea typeface="微軟正黑體" panose="020B0604030504040204" pitchFamily="34" charset="-120"/>
              </a:rPr>
              <a:t>1246-W85-C</a:t>
            </a:r>
            <a:r>
              <a:rPr lang="zh-TW" altLang="en-US"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及</a:t>
            </a:r>
            <a:endParaRPr lang="en-US" altLang="zh-TW" b="1" dirty="0" smtClean="0">
              <a:latin typeface="微軟正黑體" panose="020B0604030504040204" pitchFamily="34" charset="-120"/>
              <a:ea typeface="微軟正黑體" panose="020B0604030504040204" pitchFamily="34" charset="-120"/>
            </a:endParaRPr>
          </a:p>
          <a:p>
            <a:r>
              <a:rPr lang="en-US" altLang="zh-TW" b="1" dirty="0" smtClean="0">
                <a:latin typeface="微軟正黑體" panose="020B0604030504040204" pitchFamily="34" charset="-120"/>
                <a:ea typeface="微軟正黑體" panose="020B0604030504040204" pitchFamily="34" charset="-120"/>
              </a:rPr>
              <a:t>C-IR</a:t>
            </a:r>
            <a:r>
              <a:rPr lang="zh-TW" altLang="en-US" b="1" dirty="0" smtClean="0">
                <a:latin typeface="微軟正黑體" panose="020B0604030504040204" pitchFamily="34" charset="-120"/>
                <a:ea typeface="微軟正黑體" panose="020B0604030504040204" pitchFamily="34" charset="-120"/>
              </a:rPr>
              <a:t>循跡感應器（</a:t>
            </a:r>
            <a:r>
              <a:rPr lang="en-US" altLang="zh-TW" b="1" dirty="0" smtClean="0">
                <a:latin typeface="微軟正黑體" panose="020B0604030504040204" pitchFamily="34" charset="-120"/>
                <a:ea typeface="微軟正黑體" panose="020B0604030504040204" pitchFamily="34" charset="-120"/>
              </a:rPr>
              <a:t>1247-</a:t>
            </a:r>
            <a:r>
              <a:rPr lang="en-US" altLang="zh-TW" b="1" dirty="0" err="1" smtClean="0">
                <a:latin typeface="微軟正黑體" panose="020B0604030504040204" pitchFamily="34" charset="-120"/>
                <a:ea typeface="微軟正黑體" panose="020B0604030504040204" pitchFamily="34" charset="-120"/>
              </a:rPr>
              <a:t>W85</a:t>
            </a:r>
            <a:r>
              <a:rPr lang="en-US" altLang="zh-TW" b="1" dirty="0" smtClean="0">
                <a:latin typeface="微軟正黑體" panose="020B0604030504040204" pitchFamily="34" charset="-120"/>
                <a:ea typeface="微軟正黑體" panose="020B0604030504040204" pitchFamily="34" charset="-120"/>
              </a:rPr>
              <a:t>-</a:t>
            </a:r>
            <a:r>
              <a:rPr lang="en-US" altLang="zh-TW" b="1" dirty="0" err="1" smtClean="0">
                <a:latin typeface="微軟正黑體" panose="020B0604030504040204" pitchFamily="34" charset="-120"/>
                <a:ea typeface="微軟正黑體" panose="020B0604030504040204" pitchFamily="34" charset="-120"/>
              </a:rPr>
              <a:t>B3</a:t>
            </a:r>
            <a:r>
              <a:rPr lang="zh-TW" altLang="en-US" b="1" dirty="0" smtClean="0">
                <a:latin typeface="微軟正黑體" panose="020B0604030504040204" pitchFamily="34" charset="-120"/>
                <a:ea typeface="微軟正黑體" panose="020B0604030504040204" pitchFamily="34" charset="-120"/>
              </a:rPr>
              <a:t>），相關規格如附件</a:t>
            </a:r>
            <a:r>
              <a:rPr lang="en-US" altLang="zh-TW" b="1" dirty="0" smtClean="0">
                <a:latin typeface="微軟正黑體" panose="020B0604030504040204" pitchFamily="34" charset="-120"/>
                <a:ea typeface="微軟正黑體" panose="020B0604030504040204" pitchFamily="34" charset="-120"/>
              </a:rPr>
              <a:t>8.7.1</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此</a:t>
            </a:r>
            <a:r>
              <a:rPr lang="zh-TW" altLang="en-US" b="1" dirty="0">
                <a:latin typeface="微軟正黑體" panose="020B0604030504040204" pitchFamily="34" charset="-120"/>
                <a:ea typeface="微軟正黑體" panose="020B0604030504040204" pitchFamily="34" charset="-120"/>
              </a:rPr>
              <a:t>機器人採程式自主控制非遙控方式</a:t>
            </a:r>
            <a:endParaRPr lang="en-US" altLang="zh-TW" b="1" dirty="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國</a:t>
            </a:r>
            <a:r>
              <a:rPr lang="zh-TW" altLang="en-US" b="1" dirty="0">
                <a:latin typeface="微軟正黑體" panose="020B0604030504040204" pitchFamily="34" charset="-120"/>
                <a:ea typeface="微軟正黑體" panose="020B0604030504040204" pitchFamily="34" charset="-120"/>
              </a:rPr>
              <a:t>小組需搬運</a:t>
            </a:r>
            <a:r>
              <a:rPr lang="zh-TW" altLang="en-US" b="1" dirty="0">
                <a:solidFill>
                  <a:srgbClr val="00B050"/>
                </a:solidFill>
                <a:latin typeface="微軟正黑體" panose="020B0604030504040204" pitchFamily="34" charset="-120"/>
                <a:ea typeface="微軟正黑體" panose="020B0604030504040204" pitchFamily="34" charset="-120"/>
              </a:rPr>
              <a:t>綠</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紅</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C000"/>
                </a:solidFill>
                <a:latin typeface="微軟正黑體" panose="020B0604030504040204" pitchFamily="34" charset="-120"/>
                <a:ea typeface="微軟正黑體" panose="020B0604030504040204" pitchFamily="34" charset="-120"/>
              </a:rPr>
              <a:t>黃</a:t>
            </a:r>
            <a:r>
              <a:rPr lang="zh-TW" altLang="en-US" b="1" dirty="0">
                <a:latin typeface="微軟正黑體" panose="020B0604030504040204" pitchFamily="34" charset="-120"/>
                <a:ea typeface="微軟正黑體" panose="020B0604030504040204" pitchFamily="34" charset="-120"/>
              </a:rPr>
              <a:t>件，每一顏色物件貨物可獲得積分</a:t>
            </a:r>
            <a:r>
              <a:rPr lang="en-US" altLang="zh-TW" b="1" dirty="0">
                <a:latin typeface="微軟正黑體" panose="020B0604030504040204" pitchFamily="34" charset="-120"/>
                <a:ea typeface="微軟正黑體" panose="020B0604030504040204" pitchFamily="34" charset="-120"/>
              </a:rPr>
              <a:t>35</a:t>
            </a:r>
            <a:r>
              <a:rPr lang="zh-TW" altLang="en-US"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國中</a:t>
            </a:r>
            <a:r>
              <a:rPr lang="zh-TW" altLang="en-US" b="1" dirty="0">
                <a:latin typeface="微軟正黑體" panose="020B0604030504040204" pitchFamily="34" charset="-120"/>
                <a:ea typeface="微軟正黑體" panose="020B0604030504040204" pitchFamily="34" charset="-120"/>
              </a:rPr>
              <a:t>組需搬運</a:t>
            </a:r>
            <a:r>
              <a:rPr lang="zh-TW" altLang="en-US" b="1" dirty="0">
                <a:solidFill>
                  <a:srgbClr val="00B050"/>
                </a:solidFill>
                <a:latin typeface="微軟正黑體" panose="020B0604030504040204" pitchFamily="34" charset="-120"/>
                <a:ea typeface="微軟正黑體" panose="020B0604030504040204" pitchFamily="34" charset="-120"/>
              </a:rPr>
              <a:t>綠</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紅</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C000"/>
                </a:solidFill>
                <a:latin typeface="微軟正黑體" panose="020B0604030504040204" pitchFamily="34" charset="-120"/>
                <a:ea typeface="微軟正黑體" panose="020B0604030504040204" pitchFamily="34" charset="-120"/>
              </a:rPr>
              <a:t>黃</a:t>
            </a:r>
            <a:r>
              <a:rPr lang="zh-TW" altLang="en-US" b="1" dirty="0">
                <a:latin typeface="微軟正黑體" panose="020B0604030504040204" pitchFamily="34" charset="-120"/>
                <a:ea typeface="微軟正黑體" panose="020B0604030504040204" pitchFamily="34" charset="-120"/>
              </a:rPr>
              <a:t>、</a:t>
            </a:r>
            <a:r>
              <a:rPr lang="zh-TW" altLang="en-US" b="1" dirty="0">
                <a:solidFill>
                  <a:schemeClr val="accent6"/>
                </a:solidFill>
                <a:latin typeface="微軟正黑體" panose="020B0604030504040204" pitchFamily="34" charset="-120"/>
                <a:ea typeface="微軟正黑體" panose="020B0604030504040204" pitchFamily="34" charset="-120"/>
              </a:rPr>
              <a:t>橘</a:t>
            </a:r>
            <a:r>
              <a:rPr lang="zh-TW" altLang="en-US" b="1" dirty="0">
                <a:latin typeface="微軟正黑體" panose="020B0604030504040204" pitchFamily="34" charset="-120"/>
                <a:ea typeface="微軟正黑體" panose="020B0604030504040204" pitchFamily="34" charset="-120"/>
              </a:rPr>
              <a:t>、</a:t>
            </a:r>
            <a:r>
              <a:rPr lang="zh-TW" altLang="en-US" b="1" dirty="0">
                <a:solidFill>
                  <a:schemeClr val="accent4"/>
                </a:solidFill>
                <a:latin typeface="微軟正黑體" panose="020B0604030504040204" pitchFamily="34" charset="-120"/>
                <a:ea typeface="微軟正黑體" panose="020B0604030504040204" pitchFamily="34" charset="-120"/>
              </a:rPr>
              <a:t>紫</a:t>
            </a:r>
            <a:r>
              <a:rPr lang="zh-TW" altLang="en-US" b="1" dirty="0">
                <a:latin typeface="微軟正黑體" panose="020B0604030504040204" pitchFamily="34" charset="-120"/>
                <a:ea typeface="微軟正黑體" panose="020B0604030504040204" pitchFamily="34" charset="-120"/>
              </a:rPr>
              <a:t>件，每一顏色物件貨物可獲得積分</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高中</a:t>
            </a:r>
            <a:r>
              <a:rPr lang="zh-TW" altLang="en-US" b="1" dirty="0">
                <a:latin typeface="微軟正黑體" panose="020B0604030504040204" pitchFamily="34" charset="-120"/>
                <a:ea typeface="微軟正黑體" panose="020B0604030504040204" pitchFamily="34" charset="-120"/>
              </a:rPr>
              <a:t>職組需搬運</a:t>
            </a:r>
            <a:r>
              <a:rPr lang="zh-TW" altLang="en-US" b="1" dirty="0">
                <a:solidFill>
                  <a:srgbClr val="00B050"/>
                </a:solidFill>
                <a:latin typeface="微軟正黑體" panose="020B0604030504040204" pitchFamily="34" charset="-120"/>
                <a:ea typeface="微軟正黑體" panose="020B0604030504040204" pitchFamily="34" charset="-120"/>
              </a:rPr>
              <a:t>綠</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紅</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C000"/>
                </a:solidFill>
                <a:latin typeface="微軟正黑體" panose="020B0604030504040204" pitchFamily="34" charset="-120"/>
                <a:ea typeface="微軟正黑體" panose="020B0604030504040204" pitchFamily="34" charset="-120"/>
              </a:rPr>
              <a:t>黃</a:t>
            </a:r>
            <a:r>
              <a:rPr lang="zh-TW" altLang="en-US" b="1" dirty="0">
                <a:latin typeface="微軟正黑體" panose="020B0604030504040204" pitchFamily="34" charset="-120"/>
                <a:ea typeface="微軟正黑體" panose="020B0604030504040204" pitchFamily="34" charset="-120"/>
              </a:rPr>
              <a:t>、</a:t>
            </a:r>
            <a:r>
              <a:rPr lang="zh-TW" altLang="en-US" b="1" dirty="0">
                <a:solidFill>
                  <a:schemeClr val="accent6"/>
                </a:solidFill>
                <a:latin typeface="微軟正黑體" panose="020B0604030504040204" pitchFamily="34" charset="-120"/>
                <a:ea typeface="微軟正黑體" panose="020B0604030504040204" pitchFamily="34" charset="-120"/>
              </a:rPr>
              <a:t>橘</a:t>
            </a:r>
            <a:r>
              <a:rPr lang="zh-TW" altLang="en-US" b="1" dirty="0">
                <a:latin typeface="微軟正黑體" panose="020B0604030504040204" pitchFamily="34" charset="-120"/>
                <a:ea typeface="微軟正黑體" panose="020B0604030504040204" pitchFamily="34" charset="-120"/>
              </a:rPr>
              <a:t>、</a:t>
            </a:r>
            <a:r>
              <a:rPr lang="zh-TW" altLang="en-US" b="1" dirty="0">
                <a:solidFill>
                  <a:schemeClr val="accent4"/>
                </a:solidFill>
                <a:latin typeface="微軟正黑體" panose="020B0604030504040204" pitchFamily="34" charset="-120"/>
                <a:ea typeface="微軟正黑體" panose="020B0604030504040204" pitchFamily="34" charset="-120"/>
              </a:rPr>
              <a:t>紫</a:t>
            </a:r>
            <a:r>
              <a:rPr lang="zh-TW" altLang="en-US" b="1" dirty="0">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咖啡</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藍</a:t>
            </a:r>
            <a:r>
              <a:rPr lang="zh-TW" altLang="en-US" b="1" dirty="0">
                <a:latin typeface="微軟正黑體" panose="020B0604030504040204" pitchFamily="34" charset="-120"/>
                <a:ea typeface="微軟正黑體" panose="020B0604030504040204" pitchFamily="34" charset="-120"/>
              </a:rPr>
              <a:t>件</a:t>
            </a:r>
            <a:r>
              <a:rPr lang="zh-TW" altLang="en-US" b="1" dirty="0" smtClean="0">
                <a:latin typeface="微軟正黑體" panose="020B0604030504040204" pitchFamily="34" charset="-120"/>
                <a:ea typeface="微軟正黑體" panose="020B0604030504040204" pitchFamily="34" charset="-120"/>
              </a:rPr>
              <a:t>，每一</a:t>
            </a:r>
            <a:r>
              <a:rPr lang="zh-TW" altLang="en-US" b="1" dirty="0">
                <a:latin typeface="微軟正黑體" panose="020B0604030504040204" pitchFamily="34" charset="-120"/>
                <a:ea typeface="微軟正黑體" panose="020B0604030504040204" pitchFamily="34" charset="-120"/>
              </a:rPr>
              <a:t>顏色物件貨物可獲得積分</a:t>
            </a:r>
            <a:r>
              <a:rPr lang="en-US" altLang="zh-TW" b="1" dirty="0">
                <a:latin typeface="微軟正黑體" panose="020B0604030504040204" pitchFamily="34" charset="-120"/>
                <a:ea typeface="微軟正黑體" panose="020B0604030504040204" pitchFamily="34" charset="-120"/>
              </a:rPr>
              <a:t>15</a:t>
            </a:r>
            <a:r>
              <a:rPr lang="zh-TW" altLang="en-US" b="1" dirty="0" smtClean="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B</a:t>
            </a:r>
            <a:r>
              <a:rPr lang="zh-TW" altLang="en-US" b="1" dirty="0">
                <a:latin typeface="微軟正黑體" panose="020B0604030504040204" pitchFamily="34" charset="-120"/>
                <a:ea typeface="微軟正黑體" panose="020B0604030504040204" pitchFamily="34" charset="-120"/>
              </a:rPr>
              <a:t>機器人若自主全車正投影進入</a:t>
            </a:r>
            <a:r>
              <a:rPr lang="en-US" altLang="zh-TW" b="1" dirty="0">
                <a:latin typeface="微軟正黑體" panose="020B0604030504040204" pitchFamily="34" charset="-120"/>
                <a:ea typeface="微軟正黑體" panose="020B0604030504040204" pitchFamily="34" charset="-120"/>
              </a:rPr>
              <a:t>B</a:t>
            </a:r>
            <a:r>
              <a:rPr lang="zh-TW" altLang="en-US" b="1" dirty="0">
                <a:latin typeface="微軟正黑體" panose="020B0604030504040204" pitchFamily="34" charset="-120"/>
                <a:ea typeface="微軟正黑體" panose="020B0604030504040204" pitchFamily="34" charset="-120"/>
              </a:rPr>
              <a:t>車復歸區黑色框內線中進行校正可獲得</a:t>
            </a:r>
            <a:r>
              <a:rPr lang="zh-TW" altLang="en-US" b="1" dirty="0" smtClean="0">
                <a:latin typeface="微軟正黑體" panose="020B0604030504040204" pitchFamily="34" charset="-120"/>
                <a:ea typeface="微軟正黑體" panose="020B0604030504040204" pitchFamily="34" charset="-120"/>
              </a:rPr>
              <a:t>積分</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上述三項小任務若均達成可合併獲得總積分</a:t>
            </a:r>
            <a:r>
              <a:rPr lang="en-US" altLang="zh-TW" b="1" dirty="0">
                <a:solidFill>
                  <a:srgbClr val="FF0000"/>
                </a:solidFill>
                <a:latin typeface="微軟正黑體" panose="020B0604030504040204" pitchFamily="34" charset="-120"/>
                <a:ea typeface="微軟正黑體" panose="020B0604030504040204" pitchFamily="34" charset="-120"/>
              </a:rPr>
              <a:t>160</a:t>
            </a:r>
            <a:r>
              <a:rPr lang="zh-TW" altLang="en-US" b="1" dirty="0">
                <a:solidFill>
                  <a:srgbClr val="FF0000"/>
                </a:solidFill>
                <a:latin typeface="微軟正黑體" panose="020B0604030504040204" pitchFamily="34" charset="-120"/>
                <a:ea typeface="微軟正黑體" panose="020B0604030504040204" pitchFamily="34" charset="-120"/>
              </a:rPr>
              <a:t>分。</a:t>
            </a:r>
          </a:p>
        </p:txBody>
      </p:sp>
      <p:pic>
        <p:nvPicPr>
          <p:cNvPr id="4" name="圖片 3"/>
          <p:cNvPicPr>
            <a:picLocks noChangeAspect="1"/>
          </p:cNvPicPr>
          <p:nvPr/>
        </p:nvPicPr>
        <p:blipFill>
          <a:blip r:embed="rId3"/>
          <a:stretch>
            <a:fillRect/>
          </a:stretch>
        </p:blipFill>
        <p:spPr>
          <a:xfrm>
            <a:off x="865909" y="4988348"/>
            <a:ext cx="7639066" cy="1700514"/>
          </a:xfrm>
          <a:prstGeom prst="rect">
            <a:avLst/>
          </a:prstGeom>
        </p:spPr>
      </p:pic>
    </p:spTree>
    <p:extLst>
      <p:ext uri="{BB962C8B-B14F-4D97-AF65-F5344CB8AC3E}">
        <p14:creationId xmlns:p14="http://schemas.microsoft.com/office/powerpoint/2010/main" val="1295981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任務三</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4" name="矩形 3">
            <a:extLst>
              <a:ext uri="{FF2B5EF4-FFF2-40B4-BE49-F238E27FC236}">
                <a16:creationId xmlns:a16="http://schemas.microsoft.com/office/drawing/2014/main" id="{AFB3A5DE-3617-42EE-99E3-26482146FFCD}"/>
              </a:ext>
            </a:extLst>
          </p:cNvPr>
          <p:cNvSpPr/>
          <p:nvPr/>
        </p:nvSpPr>
        <p:spPr>
          <a:xfrm>
            <a:off x="107504" y="2093523"/>
            <a:ext cx="8928992" cy="4862870"/>
          </a:xfrm>
          <a:prstGeom prst="rect">
            <a:avLst/>
          </a:prstGeom>
        </p:spPr>
        <p:txBody>
          <a:bodyPr wrap="square">
            <a:spAutoFit/>
          </a:bodyPr>
          <a:lstStyle/>
          <a:p>
            <a:r>
              <a:rPr lang="zh-TW" altLang="en-US" sz="2000" b="1" dirty="0">
                <a:latin typeface="微軟正黑體" panose="020B0604030504040204" pitchFamily="34" charset="-120"/>
                <a:ea typeface="微軟正黑體" panose="020B0604030504040204" pitchFamily="34" charset="-120"/>
              </a:rPr>
              <a:t>運用</a:t>
            </a:r>
            <a:r>
              <a:rPr lang="en-US" altLang="zh-TW" sz="2000" b="1" dirty="0">
                <a:latin typeface="微軟正黑體" panose="020B0604030504040204" pitchFamily="34" charset="-120"/>
                <a:ea typeface="微軟正黑體" panose="020B0604030504040204" pitchFamily="34" charset="-120"/>
              </a:rPr>
              <a:t>A</a:t>
            </a:r>
            <a:r>
              <a:rPr lang="zh-TW" altLang="en-US" sz="2000" b="1" dirty="0">
                <a:latin typeface="微軟正黑體" panose="020B0604030504040204" pitchFamily="34" charset="-120"/>
                <a:ea typeface="微軟正黑體" panose="020B0604030504040204" pitchFamily="34" charset="-120"/>
              </a:rPr>
              <a:t>機器人、</a:t>
            </a:r>
            <a:r>
              <a:rPr lang="en-US" altLang="zh-TW" sz="2000" b="1" dirty="0">
                <a:latin typeface="微軟正黑體" panose="020B0604030504040204" pitchFamily="34" charset="-120"/>
                <a:ea typeface="微軟正黑體" panose="020B0604030504040204" pitchFamily="34" charset="-120"/>
              </a:rPr>
              <a:t>B</a:t>
            </a:r>
            <a:r>
              <a:rPr lang="zh-TW" altLang="en-US" sz="2000" b="1" dirty="0">
                <a:latin typeface="微軟正黑體" panose="020B0604030504040204" pitchFamily="34" charset="-120"/>
                <a:ea typeface="微軟正黑體" panose="020B0604030504040204" pitchFamily="34" charset="-120"/>
              </a:rPr>
              <a:t>機器人或自動化平台將堆貨</a:t>
            </a:r>
            <a:r>
              <a:rPr lang="en-US" altLang="zh-TW" sz="2000" b="1" dirty="0">
                <a:latin typeface="微軟正黑體" panose="020B0604030504040204" pitchFamily="34" charset="-120"/>
                <a:ea typeface="微軟正黑體" panose="020B0604030504040204" pitchFamily="34" charset="-120"/>
              </a:rPr>
              <a:t>A</a:t>
            </a:r>
            <a:r>
              <a:rPr lang="zh-TW" altLang="en-US" sz="2000" b="1" dirty="0">
                <a:latin typeface="微軟正黑體" panose="020B0604030504040204" pitchFamily="34" charset="-120"/>
                <a:ea typeface="微軟正黑體" panose="020B0604030504040204" pitchFamily="34" charset="-120"/>
              </a:rPr>
              <a:t>區貨物運送至綜合倉儲區將可獲得相對應積分，請參照對應積分表所示，滿分</a:t>
            </a:r>
            <a:r>
              <a:rPr lang="en-US" altLang="zh-TW" sz="2000" b="1" dirty="0">
                <a:latin typeface="微軟正黑體" panose="020B0604030504040204" pitchFamily="34" charset="-120"/>
                <a:ea typeface="微軟正黑體" panose="020B0604030504040204" pitchFamily="34" charset="-120"/>
              </a:rPr>
              <a:t>120</a:t>
            </a:r>
            <a:r>
              <a:rPr lang="zh-TW" altLang="en-US" sz="2000" b="1" dirty="0">
                <a:latin typeface="微軟正黑體" panose="020B0604030504040204" pitchFamily="34" charset="-120"/>
                <a:ea typeface="微軟正黑體" panose="020B0604030504040204" pitchFamily="34" charset="-120"/>
              </a:rPr>
              <a:t>分。</a:t>
            </a:r>
          </a:p>
          <a:p>
            <a:endParaRPr lang="en-US" altLang="zh-TW" sz="2000" b="1" dirty="0">
              <a:solidFill>
                <a:srgbClr val="FF0000"/>
              </a:solidFill>
              <a:latin typeface="微軟正黑體" panose="020B0604030504040204" pitchFamily="34" charset="-120"/>
              <a:ea typeface="微軟正黑體" panose="020B0604030504040204" pitchFamily="34" charset="-120"/>
            </a:endParaRPr>
          </a:p>
          <a:p>
            <a:r>
              <a:rPr lang="zh-TW" altLang="en-US" sz="2000" b="1" dirty="0">
                <a:solidFill>
                  <a:srgbClr val="FF0000"/>
                </a:solidFill>
                <a:latin typeface="微軟正黑體" panose="020B0604030504040204" pitchFamily="34" charset="-120"/>
                <a:ea typeface="微軟正黑體" panose="020B0604030504040204" pitchFamily="34" charset="-120"/>
              </a:rPr>
              <a:t>國小組堆貨</a:t>
            </a:r>
            <a:r>
              <a:rPr lang="en-US" altLang="zh-TW" sz="2000" b="1" dirty="0">
                <a:solidFill>
                  <a:srgbClr val="FF0000"/>
                </a:solidFill>
                <a:latin typeface="微軟正黑體" panose="020B0604030504040204" pitchFamily="34" charset="-120"/>
                <a:ea typeface="微軟正黑體" panose="020B0604030504040204" pitchFamily="34" charset="-120"/>
              </a:rPr>
              <a:t>A</a:t>
            </a:r>
            <a:r>
              <a:rPr lang="zh-TW" altLang="en-US" sz="2000" b="1" dirty="0">
                <a:solidFill>
                  <a:srgbClr val="FF0000"/>
                </a:solidFill>
                <a:latin typeface="微軟正黑體" panose="020B0604030504040204" pitchFamily="34" charset="-120"/>
                <a:ea typeface="微軟正黑體" panose="020B0604030504040204" pitchFamily="34" charset="-120"/>
              </a:rPr>
              <a:t>區貨物數量：紅色圓棒</a:t>
            </a:r>
            <a:r>
              <a:rPr lang="en-US" altLang="zh-TW" sz="2000" b="1" dirty="0">
                <a:solidFill>
                  <a:srgbClr val="FF0000"/>
                </a:solidFill>
                <a:latin typeface="微軟正黑體" panose="020B0604030504040204" pitchFamily="34" charset="-120"/>
                <a:ea typeface="微軟正黑體" panose="020B0604030504040204" pitchFamily="34" charset="-120"/>
              </a:rPr>
              <a:t>50</a:t>
            </a:r>
            <a:r>
              <a:rPr lang="zh-TW" altLang="en-US" sz="2000" b="1" dirty="0">
                <a:solidFill>
                  <a:srgbClr val="FF0000"/>
                </a:solidFill>
                <a:latin typeface="微軟正黑體" panose="020B0604030504040204" pitchFamily="34" charset="-120"/>
                <a:ea typeface="微軟正黑體" panose="020B0604030504040204" pitchFamily="34" charset="-120"/>
              </a:rPr>
              <a:t>個。</a:t>
            </a:r>
          </a:p>
          <a:p>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國中組堆貨</a:t>
            </a:r>
            <a:r>
              <a:rPr lang="en-US" altLang="zh-TW" sz="2000" b="1" dirty="0">
                <a:latin typeface="微軟正黑體" panose="020B0604030504040204" pitchFamily="34" charset="-120"/>
                <a:ea typeface="微軟正黑體" panose="020B0604030504040204" pitchFamily="34" charset="-120"/>
              </a:rPr>
              <a:t>A</a:t>
            </a:r>
            <a:r>
              <a:rPr lang="zh-TW" altLang="en-US" sz="2000" b="1" dirty="0">
                <a:latin typeface="微軟正黑體" panose="020B0604030504040204" pitchFamily="34" charset="-120"/>
                <a:ea typeface="微軟正黑體" panose="020B0604030504040204" pitchFamily="34" charset="-120"/>
              </a:rPr>
              <a:t>區貨物數量：紅色圓棒</a:t>
            </a:r>
            <a:r>
              <a:rPr lang="en-US" altLang="zh-TW" sz="2000" b="1" dirty="0">
                <a:latin typeface="微軟正黑體" panose="020B0604030504040204" pitchFamily="34" charset="-120"/>
                <a:ea typeface="微軟正黑體" panose="020B0604030504040204" pitchFamily="34" charset="-120"/>
              </a:rPr>
              <a:t>50</a:t>
            </a:r>
            <a:r>
              <a:rPr lang="zh-TW" altLang="en-US" sz="2000" b="1" dirty="0">
                <a:latin typeface="微軟正黑體" panose="020B0604030504040204" pitchFamily="34" charset="-120"/>
                <a:ea typeface="微軟正黑體" panose="020B0604030504040204" pitchFamily="34" charset="-120"/>
              </a:rPr>
              <a:t>個、</a:t>
            </a:r>
            <a:r>
              <a:rPr lang="en-US" altLang="zh-TW" sz="2000" b="1" dirty="0">
                <a:latin typeface="微軟正黑體" panose="020B0604030504040204" pitchFamily="34" charset="-120"/>
                <a:ea typeface="微軟正黑體" panose="020B0604030504040204" pitchFamily="34" charset="-120"/>
              </a:rPr>
              <a:t>40</a:t>
            </a:r>
            <a:r>
              <a:rPr lang="zh-TW" altLang="en-US" sz="2000" b="1" dirty="0">
                <a:latin typeface="微軟正黑體" panose="020B0604030504040204" pitchFamily="34" charset="-120"/>
                <a:ea typeface="微軟正黑體" panose="020B0604030504040204" pitchFamily="34" charset="-120"/>
              </a:rPr>
              <a:t>齒藍色齒輪</a:t>
            </a:r>
            <a:r>
              <a:rPr lang="en-US" altLang="zh-TW" sz="2000" b="1" dirty="0">
                <a:latin typeface="微軟正黑體" panose="020B0604030504040204" pitchFamily="34" charset="-120"/>
                <a:ea typeface="微軟正黑體" panose="020B0604030504040204" pitchFamily="34" charset="-120"/>
              </a:rPr>
              <a:t>10</a:t>
            </a:r>
            <a:r>
              <a:rPr lang="zh-TW" altLang="en-US" sz="2000" b="1" dirty="0">
                <a:latin typeface="微軟正黑體" panose="020B0604030504040204" pitchFamily="34" charset="-120"/>
                <a:ea typeface="微軟正黑體" panose="020B0604030504040204" pitchFamily="34" charset="-120"/>
              </a:rPr>
              <a:t>個。</a:t>
            </a:r>
          </a:p>
          <a:p>
            <a:endParaRPr lang="en-US" altLang="zh-TW" sz="2000" b="1" dirty="0">
              <a:solidFill>
                <a:srgbClr val="FF0000"/>
              </a:solidFill>
              <a:latin typeface="微軟正黑體" panose="020B0604030504040204" pitchFamily="34" charset="-120"/>
              <a:ea typeface="微軟正黑體" panose="020B0604030504040204" pitchFamily="34" charset="-120"/>
            </a:endParaRPr>
          </a:p>
          <a:p>
            <a:r>
              <a:rPr lang="zh-TW" altLang="en-US" sz="2000" b="1" dirty="0">
                <a:solidFill>
                  <a:srgbClr val="FF0000"/>
                </a:solidFill>
                <a:latin typeface="微軟正黑體" panose="020B0604030504040204" pitchFamily="34" charset="-120"/>
                <a:ea typeface="微軟正黑體" panose="020B0604030504040204" pitchFamily="34" charset="-120"/>
              </a:rPr>
              <a:t>高中職組堆貨</a:t>
            </a:r>
            <a:r>
              <a:rPr lang="en-US" altLang="zh-TW" sz="2000" b="1" dirty="0">
                <a:solidFill>
                  <a:srgbClr val="FF0000"/>
                </a:solidFill>
                <a:latin typeface="微軟正黑體" panose="020B0604030504040204" pitchFamily="34" charset="-120"/>
                <a:ea typeface="微軟正黑體" panose="020B0604030504040204" pitchFamily="34" charset="-120"/>
              </a:rPr>
              <a:t>A</a:t>
            </a:r>
            <a:r>
              <a:rPr lang="zh-TW" altLang="en-US" sz="2000" b="1" dirty="0">
                <a:solidFill>
                  <a:srgbClr val="FF0000"/>
                </a:solidFill>
                <a:latin typeface="微軟正黑體" panose="020B0604030504040204" pitchFamily="34" charset="-120"/>
                <a:ea typeface="微軟正黑體" panose="020B0604030504040204" pitchFamily="34" charset="-120"/>
              </a:rPr>
              <a:t>區貨物數量：紅色圓棒</a:t>
            </a:r>
            <a:r>
              <a:rPr lang="en-US" altLang="zh-TW" sz="2000" b="1" dirty="0">
                <a:solidFill>
                  <a:srgbClr val="FF0000"/>
                </a:solidFill>
                <a:latin typeface="微軟正黑體" panose="020B0604030504040204" pitchFamily="34" charset="-120"/>
                <a:ea typeface="微軟正黑體" panose="020B0604030504040204" pitchFamily="34" charset="-120"/>
              </a:rPr>
              <a:t>50</a:t>
            </a:r>
            <a:r>
              <a:rPr lang="zh-TW" altLang="en-US" sz="2000" b="1" dirty="0">
                <a:solidFill>
                  <a:srgbClr val="FF0000"/>
                </a:solidFill>
                <a:latin typeface="微軟正黑體" panose="020B0604030504040204" pitchFamily="34" charset="-120"/>
                <a:ea typeface="微軟正黑體" panose="020B0604030504040204" pitchFamily="34" charset="-120"/>
              </a:rPr>
              <a:t>個、</a:t>
            </a:r>
            <a:r>
              <a:rPr lang="en-US" altLang="zh-TW" sz="2000" b="1" dirty="0">
                <a:solidFill>
                  <a:srgbClr val="FF0000"/>
                </a:solidFill>
                <a:latin typeface="微軟正黑體" panose="020B0604030504040204" pitchFamily="34" charset="-120"/>
                <a:ea typeface="微軟正黑體" panose="020B0604030504040204" pitchFamily="34" charset="-120"/>
              </a:rPr>
              <a:t>40</a:t>
            </a:r>
            <a:r>
              <a:rPr lang="zh-TW" altLang="en-US" sz="2000" b="1" dirty="0">
                <a:solidFill>
                  <a:srgbClr val="FF0000"/>
                </a:solidFill>
                <a:latin typeface="微軟正黑體" panose="020B0604030504040204" pitchFamily="34" charset="-120"/>
                <a:ea typeface="微軟正黑體" panose="020B0604030504040204" pitchFamily="34" charset="-120"/>
              </a:rPr>
              <a:t>齒藍色齒輪</a:t>
            </a:r>
            <a:r>
              <a:rPr lang="en-US" altLang="zh-TW" sz="2000" b="1" dirty="0">
                <a:solidFill>
                  <a:srgbClr val="FF0000"/>
                </a:solidFill>
                <a:latin typeface="微軟正黑體" panose="020B0604030504040204" pitchFamily="34" charset="-120"/>
                <a:ea typeface="微軟正黑體" panose="020B0604030504040204" pitchFamily="34" charset="-120"/>
              </a:rPr>
              <a:t>10</a:t>
            </a:r>
            <a:r>
              <a:rPr lang="zh-TW" altLang="en-US" sz="2000" b="1" dirty="0">
                <a:solidFill>
                  <a:srgbClr val="FF0000"/>
                </a:solidFill>
                <a:latin typeface="微軟正黑體" panose="020B0604030504040204" pitchFamily="34" charset="-120"/>
                <a:ea typeface="微軟正黑體" panose="020B0604030504040204" pitchFamily="34" charset="-120"/>
              </a:rPr>
              <a:t>個、</a:t>
            </a:r>
            <a:r>
              <a:rPr lang="en-US" altLang="zh-TW" sz="2000" b="1" dirty="0">
                <a:solidFill>
                  <a:srgbClr val="FF0000"/>
                </a:solidFill>
                <a:latin typeface="微軟正黑體" panose="020B0604030504040204" pitchFamily="34" charset="-120"/>
                <a:ea typeface="微軟正黑體" panose="020B0604030504040204" pitchFamily="34" charset="-120"/>
              </a:rPr>
              <a:t>20</a:t>
            </a:r>
            <a:r>
              <a:rPr lang="zh-TW" altLang="en-US" sz="2000" b="1" dirty="0">
                <a:solidFill>
                  <a:srgbClr val="FF0000"/>
                </a:solidFill>
                <a:latin typeface="微軟正黑體" panose="020B0604030504040204" pitchFamily="34" charset="-120"/>
                <a:ea typeface="微軟正黑體" panose="020B0604030504040204" pitchFamily="34" charset="-120"/>
              </a:rPr>
              <a:t>齒紅色齒輪</a:t>
            </a:r>
            <a:r>
              <a:rPr lang="en-US" altLang="zh-TW" sz="2000" b="1" dirty="0">
                <a:solidFill>
                  <a:srgbClr val="FF0000"/>
                </a:solidFill>
                <a:latin typeface="微軟正黑體" panose="020B0604030504040204" pitchFamily="34" charset="-120"/>
                <a:ea typeface="微軟正黑體" panose="020B0604030504040204" pitchFamily="34" charset="-120"/>
              </a:rPr>
              <a:t>15</a:t>
            </a:r>
            <a:r>
              <a:rPr lang="zh-TW" altLang="en-US" sz="2000" b="1" dirty="0">
                <a:solidFill>
                  <a:srgbClr val="FF0000"/>
                </a:solidFill>
                <a:latin typeface="微軟正黑體" panose="020B0604030504040204" pitchFamily="34" charset="-120"/>
                <a:ea typeface="微軟正黑體" panose="020B0604030504040204" pitchFamily="34" charset="-120"/>
              </a:rPr>
              <a:t>個。</a:t>
            </a:r>
            <a:endParaRPr lang="en-US" altLang="zh-TW" sz="2000" b="1" dirty="0">
              <a:solidFill>
                <a:srgbClr val="FF0000"/>
              </a:solidFill>
              <a:latin typeface="微軟正黑體" panose="020B0604030504040204" pitchFamily="34" charset="-120"/>
              <a:ea typeface="微軟正黑體" panose="020B0604030504040204" pitchFamily="34" charset="-120"/>
            </a:endParaRPr>
          </a:p>
          <a:p>
            <a:endParaRPr lang="en-US" altLang="zh-TW" sz="2000"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自動化平台若使用遙控機制操作，需先運用</a:t>
            </a:r>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機器人將在管制塔區上的操作員運送至二樓平台區任何區域後，自動化平台才可開始進行人為遙控操作，若自動化平台採用全自動程式</a:t>
            </a:r>
            <a:r>
              <a:rPr lang="en-US" altLang="zh-TW" b="1" dirty="0">
                <a:latin typeface="微軟正黑體" panose="020B0604030504040204" pitchFamily="34" charset="-120"/>
                <a:ea typeface="微軟正黑體" panose="020B0604030504040204" pitchFamily="34" charset="-120"/>
              </a:rPr>
              <a:t>AI</a:t>
            </a:r>
            <a:r>
              <a:rPr lang="zh-TW" altLang="en-US" b="1" dirty="0">
                <a:latin typeface="微軟正黑體" panose="020B0604030504040204" pitchFamily="34" charset="-120"/>
                <a:ea typeface="微軟正黑體" panose="020B0604030504040204" pitchFamily="34" charset="-120"/>
              </a:rPr>
              <a:t>分類運送則不需運送操作員。</a:t>
            </a:r>
            <a:endParaRPr lang="en-US" altLang="zh-TW" b="1" dirty="0">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自動化平台延伸領空輸送帶、手臂或滑道只能跨接於倉儲區，不可跨接於堆貨區，若違反規定扣總分</a:t>
            </a:r>
            <a:r>
              <a:rPr lang="en-US" altLang="zh-TW" b="1" dirty="0">
                <a:solidFill>
                  <a:srgbClr val="FF0000"/>
                </a:solidFill>
                <a:latin typeface="微軟正黑體" panose="020B0604030504040204" pitchFamily="34" charset="-120"/>
                <a:ea typeface="微軟正黑體" panose="020B0604030504040204" pitchFamily="34" charset="-120"/>
              </a:rPr>
              <a:t>50</a:t>
            </a:r>
            <a:r>
              <a:rPr lang="zh-TW" altLang="en-US" b="1" dirty="0">
                <a:solidFill>
                  <a:srgbClr val="FF0000"/>
                </a:solidFill>
                <a:latin typeface="微軟正黑體" panose="020B0604030504040204" pitchFamily="34" charset="-120"/>
                <a:ea typeface="微軟正黑體" panose="020B0604030504040204" pitchFamily="34" charset="-120"/>
              </a:rPr>
              <a:t>分，採累加制。</a:t>
            </a:r>
            <a:endParaRPr lang="en-US" altLang="zh-TW" b="1" dirty="0">
              <a:solidFill>
                <a:srgbClr val="FF0000"/>
              </a:solidFill>
              <a:latin typeface="微軟正黑體" panose="020B0604030504040204" pitchFamily="34" charset="-120"/>
              <a:ea typeface="微軟正黑體" panose="020B0604030504040204" pitchFamily="34" charset="-120"/>
            </a:endParaRPr>
          </a:p>
          <a:p>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5580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任務三</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pic>
        <p:nvPicPr>
          <p:cNvPr id="22" name="圖片 21">
            <a:extLst>
              <a:ext uri="{FF2B5EF4-FFF2-40B4-BE49-F238E27FC236}">
                <a16:creationId xmlns:a16="http://schemas.microsoft.com/office/drawing/2014/main" id="{00F18EAA-9293-4AF9-B474-AE1D56725A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2457" y="2276872"/>
            <a:ext cx="6879085" cy="4174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495732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任務三</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pic>
        <p:nvPicPr>
          <p:cNvPr id="7" name="圖片 3">
            <a:extLst>
              <a:ext uri="{FF2B5EF4-FFF2-40B4-BE49-F238E27FC236}">
                <a16:creationId xmlns:a16="http://schemas.microsoft.com/office/drawing/2014/main" id="{6A530200-8034-47E8-AE1A-A08395ECBF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1461" y="2132856"/>
            <a:ext cx="898107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983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任務四</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8" name="矩形 2">
            <a:extLst>
              <a:ext uri="{FF2B5EF4-FFF2-40B4-BE49-F238E27FC236}">
                <a16:creationId xmlns:a16="http://schemas.microsoft.com/office/drawing/2014/main" id="{6A109956-2CF0-4A1D-BB72-A770238314D5}"/>
              </a:ext>
            </a:extLst>
          </p:cNvPr>
          <p:cNvSpPr>
            <a:spLocks noChangeArrowheads="1"/>
          </p:cNvSpPr>
          <p:nvPr/>
        </p:nvSpPr>
        <p:spPr bwMode="auto">
          <a:xfrm>
            <a:off x="85790" y="2029364"/>
            <a:ext cx="9036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zh-TW" altLang="en-US" sz="2000" b="1" dirty="0">
                <a:latin typeface="微軟正黑體" panose="020B0604030504040204" pitchFamily="34" charset="-120"/>
                <a:ea typeface="微軟正黑體" panose="020B0604030504040204" pitchFamily="34" charset="-120"/>
              </a:rPr>
              <a:t>運用</a:t>
            </a:r>
            <a:r>
              <a:rPr lang="en-US" altLang="zh-TW" sz="2000" b="1" dirty="0">
                <a:latin typeface="微軟正黑體" panose="020B0604030504040204" pitchFamily="34" charset="-120"/>
                <a:ea typeface="微軟正黑體" panose="020B0604030504040204" pitchFamily="34" charset="-120"/>
              </a:rPr>
              <a:t>A</a:t>
            </a:r>
            <a:r>
              <a:rPr lang="zh-TW" altLang="en-US" sz="2000" b="1" dirty="0">
                <a:latin typeface="微軟正黑體" panose="020B0604030504040204" pitchFamily="34" charset="-120"/>
                <a:ea typeface="微軟正黑體" panose="020B0604030504040204" pitchFamily="34" charset="-120"/>
              </a:rPr>
              <a:t>機器人、</a:t>
            </a:r>
            <a:r>
              <a:rPr lang="en-US" altLang="zh-TW" sz="2000" b="1" dirty="0">
                <a:latin typeface="微軟正黑體" panose="020B0604030504040204" pitchFamily="34" charset="-120"/>
                <a:ea typeface="微軟正黑體" panose="020B0604030504040204" pitchFamily="34" charset="-120"/>
              </a:rPr>
              <a:t>B</a:t>
            </a:r>
            <a:r>
              <a:rPr lang="zh-TW" altLang="en-US" sz="2000" b="1" dirty="0">
                <a:latin typeface="微軟正黑體" panose="020B0604030504040204" pitchFamily="34" charset="-120"/>
                <a:ea typeface="微軟正黑體" panose="020B0604030504040204" pitchFamily="34" charset="-120"/>
              </a:rPr>
              <a:t>機器人或自動化平台將堆貨</a:t>
            </a:r>
            <a:r>
              <a:rPr lang="en-US" altLang="zh-TW" sz="2000" b="1" dirty="0">
                <a:latin typeface="微軟正黑體" panose="020B0604030504040204" pitchFamily="34" charset="-120"/>
                <a:ea typeface="微軟正黑體" panose="020B0604030504040204" pitchFamily="34" charset="-120"/>
              </a:rPr>
              <a:t>B</a:t>
            </a:r>
            <a:r>
              <a:rPr lang="zh-TW" altLang="en-US" sz="2000" b="1" dirty="0">
                <a:latin typeface="微軟正黑體" panose="020B0604030504040204" pitchFamily="34" charset="-120"/>
                <a:ea typeface="微軟正黑體" panose="020B0604030504040204" pitchFamily="34" charset="-120"/>
              </a:rPr>
              <a:t>區馬蹄環貨物運送至</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馬蹄環倉儲區將可獲得相對應積分，</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若四個馬蹄環顏色與馬蹄環倉儲區顏色相同，可得滿分</a:t>
            </a:r>
            <a:r>
              <a:rPr lang="en-US" altLang="zh-TW" sz="2000" b="1" dirty="0">
                <a:latin typeface="微軟正黑體" panose="020B0604030504040204" pitchFamily="34" charset="-120"/>
                <a:ea typeface="微軟正黑體" panose="020B0604030504040204" pitchFamily="34" charset="-120"/>
              </a:rPr>
              <a:t>60</a:t>
            </a:r>
            <a:r>
              <a:rPr lang="zh-TW" altLang="en-US" sz="2000" b="1" dirty="0">
                <a:latin typeface="微軟正黑體" panose="020B0604030504040204" pitchFamily="34" charset="-120"/>
                <a:ea typeface="微軟正黑體" panose="020B0604030504040204" pitchFamily="34" charset="-120"/>
              </a:rPr>
              <a:t>分。</a:t>
            </a:r>
            <a:endParaRPr lang="en-US" altLang="zh-TW" sz="2000" b="1" dirty="0">
              <a:latin typeface="微軟正黑體" panose="020B0604030504040204" pitchFamily="34" charset="-120"/>
              <a:ea typeface="微軟正黑體" panose="020B0604030504040204" pitchFamily="34" charset="-120"/>
            </a:endParaRPr>
          </a:p>
          <a:p>
            <a:endParaRPr lang="zh-TW" altLang="en-US" sz="2000" b="1" dirty="0">
              <a:latin typeface="微軟正黑體" panose="020B0604030504040204" pitchFamily="34" charset="-120"/>
              <a:ea typeface="微軟正黑體" panose="020B0604030504040204" pitchFamily="34" charset="-120"/>
            </a:endParaRPr>
          </a:p>
          <a:p>
            <a:r>
              <a:rPr lang="zh-TW" altLang="en-US" sz="2000" b="1" dirty="0">
                <a:solidFill>
                  <a:srgbClr val="FF0000"/>
                </a:solidFill>
                <a:latin typeface="微軟正黑體" panose="020B0604030504040204" pitchFamily="34" charset="-120"/>
                <a:ea typeface="微軟正黑體" panose="020B0604030504040204" pitchFamily="34" charset="-120"/>
              </a:rPr>
              <a:t>放置馬蹄環顏色與馬蹄環倉儲區顏色不同，一個獲得積分</a:t>
            </a:r>
            <a:r>
              <a:rPr lang="en-US" altLang="zh-TW" sz="2000" b="1" dirty="0">
                <a:solidFill>
                  <a:srgbClr val="FF0000"/>
                </a:solidFill>
                <a:latin typeface="微軟正黑體" panose="020B0604030504040204" pitchFamily="34" charset="-120"/>
                <a:ea typeface="微軟正黑體" panose="020B0604030504040204" pitchFamily="34" charset="-120"/>
              </a:rPr>
              <a:t>5</a:t>
            </a:r>
            <a:r>
              <a:rPr lang="zh-TW" altLang="en-US" sz="2000" b="1" dirty="0">
                <a:solidFill>
                  <a:srgbClr val="FF0000"/>
                </a:solidFill>
                <a:latin typeface="微軟正黑體" panose="020B0604030504040204" pitchFamily="34" charset="-120"/>
                <a:ea typeface="微軟正黑體" panose="020B0604030504040204" pitchFamily="34" charset="-120"/>
              </a:rPr>
              <a:t>分。</a:t>
            </a:r>
          </a:p>
          <a:p>
            <a:r>
              <a:rPr lang="zh-TW" altLang="en-US" sz="2000" b="1" dirty="0">
                <a:latin typeface="微軟正黑體" panose="020B0604030504040204" pitchFamily="34" charset="-120"/>
                <a:ea typeface="微軟正黑體" panose="020B0604030504040204" pitchFamily="34" charset="-120"/>
              </a:rPr>
              <a:t>放置馬蹄環顏色與馬蹄環倉儲區顏色相同，一個獲得積分</a:t>
            </a:r>
            <a:r>
              <a:rPr lang="en-US" altLang="zh-TW" sz="2000" b="1" dirty="0">
                <a:latin typeface="微軟正黑體" panose="020B0604030504040204" pitchFamily="34" charset="-120"/>
                <a:ea typeface="微軟正黑體" panose="020B0604030504040204" pitchFamily="34" charset="-120"/>
              </a:rPr>
              <a:t>10</a:t>
            </a:r>
            <a:r>
              <a:rPr lang="zh-TW" altLang="en-US" sz="2000" b="1" dirty="0">
                <a:latin typeface="微軟正黑體" panose="020B0604030504040204" pitchFamily="34" charset="-120"/>
                <a:ea typeface="微軟正黑體" panose="020B0604030504040204" pitchFamily="34" charset="-120"/>
              </a:rPr>
              <a:t>分。</a:t>
            </a:r>
          </a:p>
        </p:txBody>
      </p:sp>
      <p:pic>
        <p:nvPicPr>
          <p:cNvPr id="10" name="圖片 9">
            <a:extLst>
              <a:ext uri="{FF2B5EF4-FFF2-40B4-BE49-F238E27FC236}">
                <a16:creationId xmlns:a16="http://schemas.microsoft.com/office/drawing/2014/main" id="{F43917A4-B5B2-4A27-8283-6A6E118DF4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102" y="3968356"/>
            <a:ext cx="7543796" cy="2620239"/>
          </a:xfrm>
          <a:prstGeom prst="rect">
            <a:avLst/>
          </a:prstGeom>
          <a:ln>
            <a:noFill/>
          </a:ln>
          <a:effectLst>
            <a:softEdge rad="112500"/>
          </a:effectLst>
        </p:spPr>
      </p:pic>
      <p:sp>
        <p:nvSpPr>
          <p:cNvPr id="4" name="文字方塊 3"/>
          <p:cNvSpPr txBox="1"/>
          <p:nvPr/>
        </p:nvSpPr>
        <p:spPr>
          <a:xfrm>
            <a:off x="5855854" y="6021288"/>
            <a:ext cx="516346" cy="276999"/>
          </a:xfrm>
          <a:prstGeom prst="rect">
            <a:avLst/>
          </a:prstGeom>
          <a:solidFill>
            <a:schemeClr val="bg1"/>
          </a:solidFill>
        </p:spPr>
        <p:txBody>
          <a:bodyPr wrap="square" rtlCol="0">
            <a:spAutoFit/>
          </a:bodyPr>
          <a:lstStyle/>
          <a:p>
            <a:r>
              <a:rPr lang="en-US" altLang="zh-TW" sz="1200" dirty="0" smtClean="0"/>
              <a:t>60</a:t>
            </a:r>
            <a:r>
              <a:rPr lang="zh-TW" altLang="en-US" sz="1200" dirty="0" smtClean="0"/>
              <a:t>分</a:t>
            </a:r>
            <a:endParaRPr lang="zh-TW" altLang="en-US" sz="1200" dirty="0"/>
          </a:p>
        </p:txBody>
      </p:sp>
    </p:spTree>
    <p:extLst>
      <p:ext uri="{BB962C8B-B14F-4D97-AF65-F5344CB8AC3E}">
        <p14:creationId xmlns:p14="http://schemas.microsoft.com/office/powerpoint/2010/main" val="2624500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997185" y="548680"/>
            <a:ext cx="2492990"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任務與計分</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任務五</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4" name="矩形 3">
            <a:extLst>
              <a:ext uri="{FF2B5EF4-FFF2-40B4-BE49-F238E27FC236}">
                <a16:creationId xmlns:a16="http://schemas.microsoft.com/office/drawing/2014/main" id="{91D84C85-5E8A-41A2-BF3C-E4E4A5ABB43E}"/>
              </a:ext>
            </a:extLst>
          </p:cNvPr>
          <p:cNvSpPr/>
          <p:nvPr/>
        </p:nvSpPr>
        <p:spPr>
          <a:xfrm>
            <a:off x="35380" y="2061087"/>
            <a:ext cx="8785092" cy="923330"/>
          </a:xfrm>
          <a:prstGeom prst="rect">
            <a:avLst/>
          </a:prstGeom>
        </p:spPr>
        <p:txBody>
          <a:bodyPr wrap="square">
            <a:spAutoFit/>
          </a:bodyPr>
          <a:lstStyle/>
          <a:p>
            <a:r>
              <a:rPr lang="zh-TW" altLang="zh-TW" b="1" dirty="0">
                <a:solidFill>
                  <a:srgbClr val="1D1B11"/>
                </a:solidFill>
                <a:latin typeface="微軟正黑體" panose="020B0604030504040204" pitchFamily="34" charset="-120"/>
                <a:ea typeface="微軟正黑體" panose="020B0604030504040204" pitchFamily="34" charset="-120"/>
                <a:cs typeface="Times New Roman" panose="02020603050405020304" pitchFamily="18" charset="0"/>
              </a:rPr>
              <a:t>運用</a:t>
            </a:r>
            <a:r>
              <a:rPr lang="en-US" altLang="zh-TW" b="1" dirty="0">
                <a:solidFill>
                  <a:srgbClr val="1D1B11"/>
                </a:solidFill>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zh-TW" b="1" dirty="0">
                <a:solidFill>
                  <a:srgbClr val="1D1B11"/>
                </a:solidFill>
                <a:latin typeface="微軟正黑體" panose="020B0604030504040204" pitchFamily="34" charset="-120"/>
                <a:ea typeface="微軟正黑體" panose="020B0604030504040204" pitchFamily="34" charset="-120"/>
                <a:cs typeface="Times New Roman" panose="02020603050405020304" pitchFamily="18" charset="0"/>
              </a:rPr>
              <a:t>機器人、</a:t>
            </a:r>
            <a:r>
              <a:rPr lang="en-US" altLang="zh-TW" b="1" dirty="0">
                <a:solidFill>
                  <a:srgbClr val="1D1B11"/>
                </a:solidFill>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zh-TW" b="1" dirty="0">
                <a:solidFill>
                  <a:srgbClr val="1D1B11"/>
                </a:solidFill>
                <a:latin typeface="微軟正黑體" panose="020B0604030504040204" pitchFamily="34" charset="-120"/>
                <a:ea typeface="微軟正黑體" panose="020B0604030504040204" pitchFamily="34" charset="-120"/>
                <a:cs typeface="Times New Roman" panose="02020603050405020304" pitchFamily="18" charset="0"/>
              </a:rPr>
              <a:t>機器人或自動化平台將二樓平台區的三顆藍色小球貨物及綜合倉儲區前面下方（一樓平台區）兩個正方柱體貨物搬運至指定位置，並將二樓正方柱體倉儲區正方柱體翻正（藍色面朝上）將可獲得相對應積分，若全部完成可得滿分</a:t>
            </a:r>
            <a:r>
              <a:rPr lang="en-US" altLang="zh-TW" b="1" dirty="0">
                <a:solidFill>
                  <a:srgbClr val="1D1B11"/>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zh-TW" b="1" dirty="0">
                <a:solidFill>
                  <a:srgbClr val="1D1B11"/>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9" name="圖片 3">
            <a:extLst>
              <a:ext uri="{FF2B5EF4-FFF2-40B4-BE49-F238E27FC236}">
                <a16:creationId xmlns:a16="http://schemas.microsoft.com/office/drawing/2014/main" id="{C7C90276-BAEA-48EE-9781-105B11B75B3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77" y="3212976"/>
            <a:ext cx="7177397" cy="282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5">
            <a:extLst>
              <a:ext uri="{FF2B5EF4-FFF2-40B4-BE49-F238E27FC236}">
                <a16:creationId xmlns:a16="http://schemas.microsoft.com/office/drawing/2014/main" id="{6430A321-36C9-4812-AE8C-4E5E34ECA6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571123" y="3117273"/>
            <a:ext cx="1372450" cy="1526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4">
            <a:extLst>
              <a:ext uri="{FF2B5EF4-FFF2-40B4-BE49-F238E27FC236}">
                <a16:creationId xmlns:a16="http://schemas.microsoft.com/office/drawing/2014/main" id="{48DB6F6B-DDCB-4B0B-A502-4A6B890E73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7571123" y="4644044"/>
            <a:ext cx="1372450" cy="18713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409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B9630C7-A563-4194-9887-2CA3B6DD9960}"/>
              </a:ext>
            </a:extLst>
          </p:cNvPr>
          <p:cNvSpPr>
            <a:spLocks noChangeArrowheads="1"/>
          </p:cNvSpPr>
          <p:nvPr/>
        </p:nvSpPr>
        <p:spPr bwMode="auto">
          <a:xfrm>
            <a:off x="107950" y="2088452"/>
            <a:ext cx="903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zh-TW" altLang="en-US" b="1" dirty="0">
                <a:latin typeface="微軟正黑體" panose="020B0604030504040204" pitchFamily="34" charset="-120"/>
                <a:ea typeface="微軟正黑體" panose="020B0604030504040204" pitchFamily="34" charset="-120"/>
              </a:rPr>
              <a:t>運用</a:t>
            </a:r>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機器人、</a:t>
            </a:r>
            <a:r>
              <a:rPr lang="en-US" altLang="zh-TW" b="1" dirty="0">
                <a:latin typeface="微軟正黑體" panose="020B0604030504040204" pitchFamily="34" charset="-120"/>
                <a:ea typeface="微軟正黑體" panose="020B0604030504040204" pitchFamily="34" charset="-120"/>
              </a:rPr>
              <a:t>B</a:t>
            </a:r>
            <a:r>
              <a:rPr lang="zh-TW" altLang="en-US" b="1" dirty="0">
                <a:latin typeface="微軟正黑體" panose="020B0604030504040204" pitchFamily="34" charset="-120"/>
                <a:ea typeface="微軟正黑體" panose="020B0604030504040204" pitchFamily="34" charset="-120"/>
              </a:rPr>
              <a:t>機器人或自動化平台將二樓平台上灰件、黑件及白件搬運至指定位置，可獲得相對應積分，若全部完成可得滿分</a:t>
            </a:r>
            <a:r>
              <a:rPr lang="en-US" altLang="zh-TW" b="1" dirty="0">
                <a:latin typeface="微軟正黑體" panose="020B0604030504040204" pitchFamily="34" charset="-120"/>
                <a:ea typeface="微軟正黑體" panose="020B0604030504040204" pitchFamily="34" charset="-120"/>
              </a:rPr>
              <a:t>70</a:t>
            </a:r>
            <a:r>
              <a:rPr lang="zh-TW" altLang="en-US" b="1" dirty="0">
                <a:latin typeface="微軟正黑體" panose="020B0604030504040204" pitchFamily="34" charset="-120"/>
                <a:ea typeface="微軟正黑體" panose="020B0604030504040204" pitchFamily="34" charset="-120"/>
              </a:rPr>
              <a:t>分。</a:t>
            </a:r>
          </a:p>
          <a:p>
            <a:r>
              <a:rPr lang="zh-TW" altLang="en-US" b="1" dirty="0">
                <a:latin typeface="微軟正黑體" panose="020B0604030504040204" pitchFamily="34" charset="-120"/>
                <a:ea typeface="微軟正黑體" panose="020B0604030504040204" pitchFamily="34" charset="-120"/>
              </a:rPr>
              <a:t>放置顏色與倉儲區顏色不同，一個獲得積分</a:t>
            </a: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分。</a:t>
            </a:r>
          </a:p>
          <a:p>
            <a:r>
              <a:rPr lang="zh-TW" altLang="en-US" b="1" dirty="0">
                <a:latin typeface="微軟正黑體" panose="020B0604030504040204" pitchFamily="34" charset="-120"/>
                <a:ea typeface="微軟正黑體" panose="020B0604030504040204" pitchFamily="34" charset="-120"/>
              </a:rPr>
              <a:t>放置顏色與倉儲區顏色相同，一個獲得積分</a:t>
            </a:r>
            <a:r>
              <a:rPr lang="en-US" altLang="zh-TW" b="1" dirty="0">
                <a:latin typeface="微軟正黑體" panose="020B0604030504040204" pitchFamily="34" charset="-120"/>
                <a:ea typeface="微軟正黑體" panose="020B0604030504040204" pitchFamily="34" charset="-120"/>
              </a:rPr>
              <a:t>20</a:t>
            </a:r>
            <a:r>
              <a:rPr lang="zh-TW" altLang="en-US" b="1" dirty="0">
                <a:latin typeface="微軟正黑體" panose="020B0604030504040204" pitchFamily="34" charset="-120"/>
                <a:ea typeface="微軟正黑體" panose="020B0604030504040204" pitchFamily="34" charset="-120"/>
              </a:rPr>
              <a:t>分。</a:t>
            </a:r>
          </a:p>
        </p:txBody>
      </p:sp>
      <p:pic>
        <p:nvPicPr>
          <p:cNvPr id="4" name="圖片 3">
            <a:extLst>
              <a:ext uri="{FF2B5EF4-FFF2-40B4-BE49-F238E27FC236}">
                <a16:creationId xmlns:a16="http://schemas.microsoft.com/office/drawing/2014/main" id="{5C0ABA4D-B0D7-431A-8D7F-F062FAAA12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402146" y="2729001"/>
            <a:ext cx="3508086" cy="18357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a:extLst>
              <a:ext uri="{FF2B5EF4-FFF2-40B4-BE49-F238E27FC236}">
                <a16:creationId xmlns:a16="http://schemas.microsoft.com/office/drawing/2014/main" id="{F521956A-E574-4D92-9ED7-8BD2F40E62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210" y="3316145"/>
            <a:ext cx="4464496" cy="3043976"/>
          </a:xfrm>
          <a:prstGeom prst="rect">
            <a:avLst/>
          </a:prstGeom>
        </p:spPr>
      </p:pic>
      <p:pic>
        <p:nvPicPr>
          <p:cNvPr id="6" name="圖片 5">
            <a:extLst>
              <a:ext uri="{FF2B5EF4-FFF2-40B4-BE49-F238E27FC236}">
                <a16:creationId xmlns:a16="http://schemas.microsoft.com/office/drawing/2014/main" id="{21D7FAD8-772E-4B22-89FE-C33A8BB69E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434194" y="4627141"/>
            <a:ext cx="3508086" cy="18421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群組 6">
            <a:extLst>
              <a:ext uri="{FF2B5EF4-FFF2-40B4-BE49-F238E27FC236}">
                <a16:creationId xmlns:a16="http://schemas.microsoft.com/office/drawing/2014/main" id="{29AB43E5-4B2C-4D60-925B-E01DE5EE55BA}"/>
              </a:ext>
            </a:extLst>
          </p:cNvPr>
          <p:cNvGrpSpPr/>
          <p:nvPr/>
        </p:nvGrpSpPr>
        <p:grpSpPr>
          <a:xfrm>
            <a:off x="107504" y="1353201"/>
            <a:ext cx="3240360" cy="707887"/>
            <a:chOff x="179512" y="1353201"/>
            <a:chExt cx="3240360" cy="707887"/>
          </a:xfrm>
        </p:grpSpPr>
        <p:sp>
          <p:nvSpPr>
            <p:cNvPr id="8" name="箭號: 五邊形 7">
              <a:extLst>
                <a:ext uri="{FF2B5EF4-FFF2-40B4-BE49-F238E27FC236}">
                  <a16:creationId xmlns:a16="http://schemas.microsoft.com/office/drawing/2014/main" id="{A23827BA-BAD0-44F3-8CFD-723D7A53111E}"/>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9" name="矩形 8">
              <a:extLst>
                <a:ext uri="{FF2B5EF4-FFF2-40B4-BE49-F238E27FC236}">
                  <a16:creationId xmlns:a16="http://schemas.microsoft.com/office/drawing/2014/main" id="{B34494FC-9BEC-48E1-A111-9C34D90537C0}"/>
                </a:ext>
              </a:extLst>
            </p:cNvPr>
            <p:cNvSpPr/>
            <p:nvPr/>
          </p:nvSpPr>
          <p:spPr>
            <a:xfrm>
              <a:off x="937917" y="1353201"/>
              <a:ext cx="1723549"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任務六</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Tree>
    <p:extLst>
      <p:ext uri="{BB962C8B-B14F-4D97-AF65-F5344CB8AC3E}">
        <p14:creationId xmlns:p14="http://schemas.microsoft.com/office/powerpoint/2010/main" val="1954145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5228020" y="548680"/>
            <a:ext cx="203132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成績比序</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矩形 4">
            <a:extLst>
              <a:ext uri="{FF2B5EF4-FFF2-40B4-BE49-F238E27FC236}">
                <a16:creationId xmlns:a16="http://schemas.microsoft.com/office/drawing/2014/main" id="{C749BD71-47B5-4159-9BEB-F242D4BC8417}"/>
              </a:ext>
            </a:extLst>
          </p:cNvPr>
          <p:cNvSpPr/>
          <p:nvPr/>
        </p:nvSpPr>
        <p:spPr>
          <a:xfrm>
            <a:off x="1331640" y="1503463"/>
            <a:ext cx="6912768" cy="830997"/>
          </a:xfrm>
          <a:prstGeom prst="rect">
            <a:avLst/>
          </a:prstGeom>
        </p:spPr>
        <p:txBody>
          <a:bodyPr wrap="square">
            <a:spAutoFit/>
          </a:bodyPr>
          <a:lstStyle/>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成績比序將先依獲得積分，</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獲得積分相同再依下表進行比序。</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FE0E3B72-A6F4-4531-BB14-753EB23B4E57}"/>
              </a:ext>
            </a:extLst>
          </p:cNvPr>
          <p:cNvGraphicFramePr>
            <a:graphicFrameLocks noGrp="1"/>
          </p:cNvGraphicFramePr>
          <p:nvPr>
            <p:extLst>
              <p:ext uri="{D42A27DB-BD31-4B8C-83A1-F6EECF244321}">
                <p14:modId xmlns:p14="http://schemas.microsoft.com/office/powerpoint/2010/main" val="3350124704"/>
              </p:ext>
            </p:extLst>
          </p:nvPr>
        </p:nvGraphicFramePr>
        <p:xfrm>
          <a:off x="1331640" y="2348880"/>
          <a:ext cx="6480720" cy="4040000"/>
        </p:xfrm>
        <a:graphic>
          <a:graphicData uri="http://schemas.openxmlformats.org/drawingml/2006/table">
            <a:tbl>
              <a:tblPr firstRow="1" firstCol="1" bandRow="1">
                <a:tableStyleId>{5940675A-B579-460E-94D1-54222C63F5DA}</a:tableStyleId>
              </a:tblPr>
              <a:tblGrid>
                <a:gridCol w="1442758">
                  <a:extLst>
                    <a:ext uri="{9D8B030D-6E8A-4147-A177-3AD203B41FA5}">
                      <a16:colId xmlns:a16="http://schemas.microsoft.com/office/drawing/2014/main" val="3348396443"/>
                    </a:ext>
                  </a:extLst>
                </a:gridCol>
                <a:gridCol w="5037962">
                  <a:extLst>
                    <a:ext uri="{9D8B030D-6E8A-4147-A177-3AD203B41FA5}">
                      <a16:colId xmlns:a16="http://schemas.microsoft.com/office/drawing/2014/main" val="2293611158"/>
                    </a:ext>
                  </a:extLst>
                </a:gridCol>
              </a:tblGrid>
              <a:tr h="404000">
                <a:tc>
                  <a:txBody>
                    <a:bodyPr/>
                    <a:lstStyle/>
                    <a:p>
                      <a:pPr algn="ctr">
                        <a:lnSpc>
                          <a:spcPct val="100000"/>
                        </a:lnSpc>
                        <a:spcBef>
                          <a:spcPts val="400"/>
                        </a:spcBef>
                        <a:spcAft>
                          <a:spcPts val="0"/>
                        </a:spcAft>
                      </a:pPr>
                      <a:r>
                        <a:rPr lang="zh-TW" altLang="en-US" sz="2000" b="1">
                          <a:latin typeface="微軟正黑體" panose="020B0604030504040204" pitchFamily="34" charset="-120"/>
                          <a:ea typeface="微軟正黑體" panose="020B0604030504040204" pitchFamily="34" charset="-120"/>
                        </a:rPr>
                        <a:t>比序順序</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比序項目</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189895"/>
                  </a:ext>
                </a:extLst>
              </a:tr>
              <a:tr h="404000">
                <a:tc>
                  <a:txBody>
                    <a:bodyPr/>
                    <a:lstStyle/>
                    <a:p>
                      <a:pPr algn="ctr">
                        <a:lnSpc>
                          <a:spcPct val="100000"/>
                        </a:lnSpc>
                        <a:spcBef>
                          <a:spcPts val="400"/>
                        </a:spcBef>
                        <a:spcAft>
                          <a:spcPts val="0"/>
                        </a:spcAft>
                      </a:pPr>
                      <a:r>
                        <a:rPr lang="en-US" sz="2000" b="1">
                          <a:latin typeface="微軟正黑體" panose="020B0604030504040204" pitchFamily="34" charset="-120"/>
                          <a:ea typeface="微軟正黑體" panose="020B0604030504040204" pitchFamily="34" charset="-120"/>
                        </a:rPr>
                        <a:t>1</a:t>
                      </a:r>
                      <a:endParaRPr lang="zh-TW" altLang="en-US" sz="2000" b="1">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獲得積分之任務數</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014806"/>
                  </a:ext>
                </a:extLst>
              </a:tr>
              <a:tr h="404000">
                <a:tc>
                  <a:txBody>
                    <a:bodyPr/>
                    <a:lstStyle/>
                    <a:p>
                      <a:pPr algn="ctr">
                        <a:lnSpc>
                          <a:spcPct val="100000"/>
                        </a:lnSpc>
                        <a:spcBef>
                          <a:spcPts val="400"/>
                        </a:spcBef>
                        <a:spcAft>
                          <a:spcPts val="0"/>
                        </a:spcAft>
                      </a:pPr>
                      <a:r>
                        <a:rPr lang="en-US" sz="2000" b="1">
                          <a:latin typeface="微軟正黑體" panose="020B0604030504040204" pitchFamily="34" charset="-120"/>
                          <a:ea typeface="微軟正黑體" panose="020B0604030504040204" pitchFamily="34" charset="-120"/>
                        </a:rPr>
                        <a:t>2</a:t>
                      </a:r>
                      <a:endParaRPr lang="zh-TW" altLang="en-US" sz="2000" b="1">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獲得積分滿分之任務數</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092805"/>
                  </a:ext>
                </a:extLst>
              </a:tr>
              <a:tr h="404000">
                <a:tc>
                  <a:txBody>
                    <a:bodyPr/>
                    <a:lstStyle/>
                    <a:p>
                      <a:pPr algn="ctr">
                        <a:lnSpc>
                          <a:spcPct val="100000"/>
                        </a:lnSpc>
                        <a:spcBef>
                          <a:spcPts val="400"/>
                        </a:spcBef>
                        <a:spcAft>
                          <a:spcPts val="0"/>
                        </a:spcAft>
                      </a:pPr>
                      <a:r>
                        <a:rPr lang="en-US" sz="2000" b="1">
                          <a:latin typeface="微軟正黑體" panose="020B0604030504040204" pitchFamily="34" charset="-120"/>
                          <a:ea typeface="微軟正黑體" panose="020B0604030504040204" pitchFamily="34" charset="-120"/>
                        </a:rPr>
                        <a:t>3</a:t>
                      </a:r>
                      <a:endParaRPr lang="zh-TW" altLang="en-US" sz="2000" b="1">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任務二積分</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73242"/>
                  </a:ext>
                </a:extLst>
              </a:tr>
              <a:tr h="404000">
                <a:tc>
                  <a:txBody>
                    <a:bodyPr/>
                    <a:lstStyle/>
                    <a:p>
                      <a:pPr marR="23495" algn="ctr">
                        <a:lnSpc>
                          <a:spcPct val="100000"/>
                        </a:lnSpc>
                        <a:spcBef>
                          <a:spcPts val="400"/>
                        </a:spcBef>
                        <a:spcAft>
                          <a:spcPts val="0"/>
                        </a:spcAft>
                      </a:pPr>
                      <a:r>
                        <a:rPr lang="en-US" sz="2000" b="1">
                          <a:latin typeface="微軟正黑體" panose="020B0604030504040204" pitchFamily="34" charset="-120"/>
                          <a:ea typeface="微軟正黑體" panose="020B0604030504040204" pitchFamily="34" charset="-120"/>
                        </a:rPr>
                        <a:t>4</a:t>
                      </a:r>
                      <a:endParaRPr lang="zh-TW" altLang="en-US" sz="2000" b="1">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任務三積分</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015847"/>
                  </a:ext>
                </a:extLst>
              </a:tr>
              <a:tr h="404000">
                <a:tc>
                  <a:txBody>
                    <a:bodyPr/>
                    <a:lstStyle/>
                    <a:p>
                      <a:pPr algn="ctr">
                        <a:lnSpc>
                          <a:spcPct val="100000"/>
                        </a:lnSpc>
                        <a:spcBef>
                          <a:spcPts val="400"/>
                        </a:spcBef>
                        <a:spcAft>
                          <a:spcPts val="0"/>
                        </a:spcAft>
                      </a:pPr>
                      <a:r>
                        <a:rPr lang="en-US" sz="2000" b="1">
                          <a:latin typeface="微軟正黑體" panose="020B0604030504040204" pitchFamily="34" charset="-120"/>
                          <a:ea typeface="微軟正黑體" panose="020B0604030504040204" pitchFamily="34" charset="-120"/>
                        </a:rPr>
                        <a:t>5</a:t>
                      </a:r>
                      <a:endParaRPr lang="zh-TW" altLang="en-US" sz="2000" b="1">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任務五積分</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764157"/>
                  </a:ext>
                </a:extLst>
              </a:tr>
              <a:tr h="404000">
                <a:tc>
                  <a:txBody>
                    <a:bodyPr/>
                    <a:lstStyle/>
                    <a:p>
                      <a:pPr algn="ctr">
                        <a:lnSpc>
                          <a:spcPct val="100000"/>
                        </a:lnSpc>
                        <a:spcBef>
                          <a:spcPts val="400"/>
                        </a:spcBef>
                        <a:spcAft>
                          <a:spcPts val="0"/>
                        </a:spcAft>
                      </a:pPr>
                      <a:r>
                        <a:rPr lang="en-US" sz="2000" b="1">
                          <a:latin typeface="微軟正黑體" panose="020B0604030504040204" pitchFamily="34" charset="-120"/>
                          <a:ea typeface="微軟正黑體" panose="020B0604030504040204" pitchFamily="34" charset="-120"/>
                        </a:rPr>
                        <a:t>6</a:t>
                      </a:r>
                      <a:endParaRPr lang="zh-TW" altLang="en-US" sz="2000" b="1">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任務六積分</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939640"/>
                  </a:ext>
                </a:extLst>
              </a:tr>
              <a:tr h="404000">
                <a:tc>
                  <a:txBody>
                    <a:bodyPr/>
                    <a:lstStyle/>
                    <a:p>
                      <a:pPr algn="ctr">
                        <a:lnSpc>
                          <a:spcPct val="100000"/>
                        </a:lnSpc>
                        <a:spcBef>
                          <a:spcPts val="400"/>
                        </a:spcBef>
                        <a:spcAft>
                          <a:spcPts val="0"/>
                        </a:spcAft>
                      </a:pPr>
                      <a:r>
                        <a:rPr lang="en-US" sz="2000" b="1">
                          <a:latin typeface="微軟正黑體" panose="020B0604030504040204" pitchFamily="34" charset="-120"/>
                          <a:ea typeface="微軟正黑體" panose="020B0604030504040204" pitchFamily="34" charset="-120"/>
                        </a:rPr>
                        <a:t>7</a:t>
                      </a:r>
                      <a:endParaRPr lang="zh-TW" altLang="en-US" sz="2000" b="1">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任務四積分</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8093236"/>
                  </a:ext>
                </a:extLst>
              </a:tr>
              <a:tr h="404000">
                <a:tc>
                  <a:txBody>
                    <a:bodyPr/>
                    <a:lstStyle/>
                    <a:p>
                      <a:pPr algn="ctr">
                        <a:lnSpc>
                          <a:spcPct val="100000"/>
                        </a:lnSpc>
                        <a:spcBef>
                          <a:spcPts val="400"/>
                        </a:spcBef>
                        <a:spcAft>
                          <a:spcPts val="0"/>
                        </a:spcAft>
                      </a:pPr>
                      <a:r>
                        <a:rPr lang="en-US" altLang="zh-TW" sz="2000" b="1" dirty="0">
                          <a:latin typeface="微軟正黑體" panose="020B0604030504040204" pitchFamily="34" charset="-120"/>
                          <a:ea typeface="微軟正黑體" panose="020B0604030504040204" pitchFamily="34" charset="-120"/>
                        </a:rPr>
                        <a:t>8</a:t>
                      </a:r>
                      <a:endParaRPr lang="zh-TW" altLang="en-US" sz="2000" b="1" dirty="0">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146685" lvl="0" indent="0" algn="ctr" defTabSz="914400" rtl="0" eaLnBrk="1" fontAlgn="auto" latinLnBrk="0" hangingPunct="1">
                        <a:lnSpc>
                          <a:spcPct val="100000"/>
                        </a:lnSpc>
                        <a:spcBef>
                          <a:spcPts val="40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任務一積分</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4287812"/>
                  </a:ext>
                </a:extLst>
              </a:tr>
              <a:tr h="404000">
                <a:tc>
                  <a:txBody>
                    <a:bodyPr/>
                    <a:lstStyle/>
                    <a:p>
                      <a:pPr algn="ctr">
                        <a:lnSpc>
                          <a:spcPct val="100000"/>
                        </a:lnSpc>
                        <a:spcBef>
                          <a:spcPts val="400"/>
                        </a:spcBef>
                        <a:spcAft>
                          <a:spcPts val="0"/>
                        </a:spcAft>
                      </a:pPr>
                      <a:r>
                        <a:rPr lang="en-US" altLang="zh-TW" sz="2000" b="1" dirty="0">
                          <a:latin typeface="微軟正黑體" panose="020B0604030504040204" pitchFamily="34" charset="-120"/>
                          <a:ea typeface="微軟正黑體" panose="020B0604030504040204" pitchFamily="34" charset="-120"/>
                        </a:rPr>
                        <a:t>9</a:t>
                      </a:r>
                      <a:endParaRPr lang="zh-TW" altLang="en-US" sz="2000" b="1" dirty="0">
                        <a:latin typeface="微軟正黑體" panose="020B0604030504040204" pitchFamily="34" charset="-120"/>
                        <a:ea typeface="微軟正黑體" panose="020B0604030504040204" pitchFamily="34" charset="-12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R="146685" algn="ctr">
                        <a:lnSpc>
                          <a:spcPct val="100000"/>
                        </a:lnSpc>
                        <a:spcBef>
                          <a:spcPts val="400"/>
                        </a:spcBef>
                        <a:spcAft>
                          <a:spcPts val="0"/>
                        </a:spcAft>
                      </a:pPr>
                      <a:r>
                        <a:rPr lang="zh-TW" altLang="en-US" sz="2000" b="1" dirty="0">
                          <a:latin typeface="微軟正黑體" panose="020B0604030504040204" pitchFamily="34" charset="-120"/>
                          <a:ea typeface="微軟正黑體" panose="020B0604030504040204" pitchFamily="34" charset="-120"/>
                        </a:rPr>
                        <a:t>總重量</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5025196"/>
                  </a:ext>
                </a:extLst>
              </a:tr>
            </a:tbl>
          </a:graphicData>
        </a:graphic>
      </p:graphicFrame>
    </p:spTree>
    <p:extLst>
      <p:ext uri="{BB962C8B-B14F-4D97-AF65-F5344CB8AC3E}">
        <p14:creationId xmlns:p14="http://schemas.microsoft.com/office/powerpoint/2010/main" val="260475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DB997B64-7091-4593-94C5-E11204CACEFC}"/>
              </a:ext>
            </a:extLst>
          </p:cNvPr>
          <p:cNvGrpSpPr/>
          <p:nvPr/>
        </p:nvGrpSpPr>
        <p:grpSpPr>
          <a:xfrm>
            <a:off x="0" y="2744788"/>
            <a:ext cx="9144000" cy="1368425"/>
            <a:chOff x="80289" y="2744788"/>
            <a:chExt cx="9144000" cy="1368425"/>
          </a:xfrm>
        </p:grpSpPr>
        <p:sp>
          <p:nvSpPr>
            <p:cNvPr id="4" name="矩形 3">
              <a:extLst>
                <a:ext uri="{FF2B5EF4-FFF2-40B4-BE49-F238E27FC236}">
                  <a16:creationId xmlns:a16="http://schemas.microsoft.com/office/drawing/2014/main" id="{111AF3B7-9152-4319-8507-9C0E96D887DF}"/>
                </a:ext>
              </a:extLst>
            </p:cNvPr>
            <p:cNvSpPr/>
            <p:nvPr/>
          </p:nvSpPr>
          <p:spPr>
            <a:xfrm>
              <a:off x="80289" y="2744788"/>
              <a:ext cx="9144000" cy="1368425"/>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6" name="文字方塊 5">
              <a:extLst>
                <a:ext uri="{FF2B5EF4-FFF2-40B4-BE49-F238E27FC236}">
                  <a16:creationId xmlns:a16="http://schemas.microsoft.com/office/drawing/2014/main" id="{85912CE6-3FF1-4829-958E-42A591099C96}"/>
                </a:ext>
              </a:extLst>
            </p:cNvPr>
            <p:cNvSpPr txBox="1"/>
            <p:nvPr/>
          </p:nvSpPr>
          <p:spPr>
            <a:xfrm>
              <a:off x="383268" y="2967335"/>
              <a:ext cx="8538043" cy="923330"/>
            </a:xfrm>
            <a:prstGeom prst="rect">
              <a:avLst/>
            </a:prstGeom>
            <a:noFill/>
          </p:spPr>
          <p:txBody>
            <a:bodyPr wrap="none" rtlCol="0">
              <a:spAutoFit/>
            </a:bodyPr>
            <a:lstStyle/>
            <a:p>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Thank you for listening</a:t>
              </a:r>
              <a:r>
                <a:rPr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grpSp>
    </p:spTree>
    <p:extLst>
      <p:ext uri="{BB962C8B-B14F-4D97-AF65-F5344CB8AC3E}">
        <p14:creationId xmlns:p14="http://schemas.microsoft.com/office/powerpoint/2010/main" val="19504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1"/>
          <p:cNvSpPr>
            <a:spLocks noGrp="1" noChangeArrowheads="1"/>
          </p:cNvSpPr>
          <p:nvPr>
            <p:ph type="sldNum" sz="quarter" idx="4294967295"/>
          </p:nvPr>
        </p:nvSpPr>
        <p:spPr bwMode="auto">
          <a:xfrm>
            <a:off x="8572500" y="6143625"/>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27D6DC83-4084-4D9F-A046-13736F3325C1}" type="slidenum">
              <a:rPr lang="zh-TW" altLang="en-US" smtClean="0"/>
              <a:pPr/>
              <a:t>3</a:t>
            </a:fld>
            <a:endParaRPr lang="zh-TW" altLang="en-US" smtClean="0"/>
          </a:p>
        </p:txBody>
      </p:sp>
      <p:sp>
        <p:nvSpPr>
          <p:cNvPr id="20483" name="矩形 1"/>
          <p:cNvSpPr>
            <a:spLocks noChangeArrowheads="1"/>
          </p:cNvSpPr>
          <p:nvPr/>
        </p:nvSpPr>
        <p:spPr bwMode="auto">
          <a:xfrm>
            <a:off x="4802188" y="333375"/>
            <a:ext cx="2646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zh-TW" altLang="zh-TW" sz="3200" dirty="0">
                <a:solidFill>
                  <a:schemeClr val="bg1"/>
                </a:solidFill>
                <a:ea typeface="標楷體" panose="03000509000000000000" pitchFamily="65" charset="-120"/>
                <a:cs typeface="新細明體" panose="02020500000000000000" pitchFamily="18" charset="-120"/>
              </a:rPr>
              <a:t>機器人任務賽</a:t>
            </a:r>
            <a:endParaRPr lang="en-US" altLang="zh-TW" sz="3200" dirty="0">
              <a:solidFill>
                <a:schemeClr val="bg1"/>
              </a:solidFill>
              <a:ea typeface="標楷體" panose="03000509000000000000" pitchFamily="65" charset="-120"/>
              <a:cs typeface="新細明體" panose="02020500000000000000" pitchFamily="18" charset="-120"/>
            </a:endParaRPr>
          </a:p>
          <a:p>
            <a:pPr algn="ctr"/>
            <a:r>
              <a:rPr lang="zh-TW" altLang="en-US" sz="3200" dirty="0" smtClean="0">
                <a:solidFill>
                  <a:schemeClr val="bg1"/>
                </a:solidFill>
                <a:ea typeface="標楷體" panose="03000509000000000000" pitchFamily="65" charset="-120"/>
                <a:cs typeface="新細明體" panose="02020500000000000000" pitchFamily="18" charset="-120"/>
              </a:rPr>
              <a:t>競賽流程</a:t>
            </a:r>
            <a:endParaRPr lang="zh-TW" altLang="en-US" sz="3200" dirty="0">
              <a:solidFill>
                <a:schemeClr val="bg1"/>
              </a:solidFill>
              <a:ea typeface="標楷體" panose="03000509000000000000" pitchFamily="65" charset="-120"/>
              <a:cs typeface="新細明體" panose="02020500000000000000" pitchFamily="18" charset="-120"/>
            </a:endParaRPr>
          </a:p>
        </p:txBody>
      </p:sp>
      <p:pic>
        <p:nvPicPr>
          <p:cNvPr id="2" name="圖片 1"/>
          <p:cNvPicPr>
            <a:picLocks noChangeAspect="1"/>
          </p:cNvPicPr>
          <p:nvPr/>
        </p:nvPicPr>
        <p:blipFill rotWithShape="1">
          <a:blip r:embed="rId2"/>
          <a:srcRect l="25189" t="25924" r="23770" b="13975"/>
          <a:stretch/>
        </p:blipFill>
        <p:spPr>
          <a:xfrm>
            <a:off x="323528" y="1399363"/>
            <a:ext cx="8644260" cy="5316512"/>
          </a:xfrm>
          <a:prstGeom prst="rect">
            <a:avLst/>
          </a:prstGeom>
        </p:spPr>
      </p:pic>
    </p:spTree>
    <p:extLst>
      <p:ext uri="{BB962C8B-B14F-4D97-AF65-F5344CB8AC3E}">
        <p14:creationId xmlns:p14="http://schemas.microsoft.com/office/powerpoint/2010/main" val="179800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1"/>
          <p:cNvSpPr>
            <a:spLocks noGrp="1" noChangeArrowheads="1"/>
          </p:cNvSpPr>
          <p:nvPr>
            <p:ph type="sldNum" sz="quarter" idx="4294967295"/>
          </p:nvPr>
        </p:nvSpPr>
        <p:spPr bwMode="auto">
          <a:xfrm>
            <a:off x="8572500" y="6143625"/>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27D6DC83-4084-4D9F-A046-13736F3325C1}" type="slidenum">
              <a:rPr lang="zh-TW" altLang="en-US" smtClean="0"/>
              <a:pPr/>
              <a:t>4</a:t>
            </a:fld>
            <a:endParaRPr lang="zh-TW" altLang="en-US" smtClean="0"/>
          </a:p>
        </p:txBody>
      </p:sp>
      <p:sp>
        <p:nvSpPr>
          <p:cNvPr id="20483" name="矩形 1"/>
          <p:cNvSpPr>
            <a:spLocks noChangeArrowheads="1"/>
          </p:cNvSpPr>
          <p:nvPr/>
        </p:nvSpPr>
        <p:spPr bwMode="auto">
          <a:xfrm>
            <a:off x="4802188" y="333375"/>
            <a:ext cx="2646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zh-TW" altLang="zh-TW" sz="3200" dirty="0">
                <a:solidFill>
                  <a:schemeClr val="bg1"/>
                </a:solidFill>
                <a:ea typeface="標楷體" panose="03000509000000000000" pitchFamily="65" charset="-120"/>
                <a:cs typeface="新細明體" panose="02020500000000000000" pitchFamily="18" charset="-120"/>
              </a:rPr>
              <a:t>機器人任務賽</a:t>
            </a:r>
            <a:endParaRPr lang="en-US" altLang="zh-TW" sz="3200" dirty="0">
              <a:solidFill>
                <a:schemeClr val="bg1"/>
              </a:solidFill>
              <a:ea typeface="標楷體" panose="03000509000000000000" pitchFamily="65" charset="-120"/>
              <a:cs typeface="新細明體" panose="02020500000000000000" pitchFamily="18" charset="-120"/>
            </a:endParaRPr>
          </a:p>
          <a:p>
            <a:pPr algn="ctr"/>
            <a:r>
              <a:rPr lang="zh-TW" altLang="en-US" sz="3200" dirty="0" smtClean="0">
                <a:solidFill>
                  <a:schemeClr val="bg1"/>
                </a:solidFill>
                <a:ea typeface="標楷體" panose="03000509000000000000" pitchFamily="65" charset="-120"/>
                <a:cs typeface="新細明體" panose="02020500000000000000" pitchFamily="18" charset="-120"/>
              </a:rPr>
              <a:t>競賽流程</a:t>
            </a:r>
            <a:endParaRPr lang="zh-TW" altLang="en-US" sz="3200" dirty="0">
              <a:solidFill>
                <a:schemeClr val="bg1"/>
              </a:solidFill>
              <a:ea typeface="標楷體" panose="03000509000000000000" pitchFamily="65" charset="-120"/>
              <a:cs typeface="新細明體" panose="02020500000000000000" pitchFamily="18" charset="-120"/>
            </a:endParaRPr>
          </a:p>
        </p:txBody>
      </p:sp>
      <p:pic>
        <p:nvPicPr>
          <p:cNvPr id="2" name="圖片 1"/>
          <p:cNvPicPr>
            <a:picLocks noChangeAspect="1"/>
          </p:cNvPicPr>
          <p:nvPr/>
        </p:nvPicPr>
        <p:blipFill rotWithShape="1">
          <a:blip r:embed="rId2"/>
          <a:srcRect l="25469" t="42747" r="23593" b="9711"/>
          <a:stretch/>
        </p:blipFill>
        <p:spPr>
          <a:xfrm>
            <a:off x="251519" y="1409699"/>
            <a:ext cx="8716269" cy="5013325"/>
          </a:xfrm>
          <a:prstGeom prst="rect">
            <a:avLst/>
          </a:prstGeom>
        </p:spPr>
      </p:pic>
    </p:spTree>
    <p:extLst>
      <p:ext uri="{BB962C8B-B14F-4D97-AF65-F5344CB8AC3E}">
        <p14:creationId xmlns:p14="http://schemas.microsoft.com/office/powerpoint/2010/main" val="1569512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7ED2808-C0FE-4689-A194-51CCCB34DD2D}"/>
              </a:ext>
            </a:extLst>
          </p:cNvPr>
          <p:cNvSpPr/>
          <p:nvPr/>
        </p:nvSpPr>
        <p:spPr>
          <a:xfrm>
            <a:off x="476636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競賽相關規範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矩形 1">
            <a:extLst>
              <a:ext uri="{FF2B5EF4-FFF2-40B4-BE49-F238E27FC236}">
                <a16:creationId xmlns:a16="http://schemas.microsoft.com/office/drawing/2014/main" id="{2ED2D318-510D-4914-B9FE-9EB4113FBAB6}"/>
              </a:ext>
            </a:extLst>
          </p:cNvPr>
          <p:cNvSpPr/>
          <p:nvPr/>
        </p:nvSpPr>
        <p:spPr>
          <a:xfrm>
            <a:off x="1125284" y="1916832"/>
            <a:ext cx="6893432" cy="4190763"/>
          </a:xfrm>
          <a:prstGeom prst="rect">
            <a:avLst/>
          </a:prstGeom>
        </p:spPr>
        <p:txBody>
          <a:bodyPr wrap="square">
            <a:spAutoFit/>
          </a:bodyPr>
          <a:lstStyle/>
          <a:p>
            <a:pPr marL="342900" indent="-342900" eaLnBrk="1" hangingPunct="1">
              <a:lnSpc>
                <a:spcPct val="150000"/>
              </a:lnSpc>
              <a:buFont typeface="Wingdings" panose="05000000000000000000" pitchFamily="2" charset="2"/>
              <a:buChar char="p"/>
            </a:pP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物品檢查：參賽選手於報到完成後直接進入比賽會場，大會工作人員將於現場進行工具箱、個人包包、使用工具</a:t>
            </a:r>
            <a:r>
              <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含裝飾物道具</a:t>
            </a:r>
            <a:r>
              <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、危險物品</a:t>
            </a:r>
            <a:r>
              <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等項目的檢查。若經檢舉發現有任何舞弊之情形，並查證屬實，一律取消該隊之競賽資格。</a:t>
            </a:r>
          </a:p>
          <a:p>
            <a:pPr marL="342900" indent="-342900" eaLnBrk="1" hangingPunct="1">
              <a:lnSpc>
                <a:spcPct val="150000"/>
              </a:lnSpc>
              <a:buFont typeface="Wingdings" panose="05000000000000000000" pitchFamily="2" charset="2"/>
              <a:buChar char="p"/>
            </a:pP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組裝時間：組裝</a:t>
            </a:r>
            <a:r>
              <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含練習</a:t>
            </a:r>
            <a:r>
              <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時間為 </a:t>
            </a:r>
            <a:r>
              <a:rPr lang="en-US" altLang="zh-TW" sz="20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2 </a:t>
            </a:r>
            <a:r>
              <a:rPr lang="zh-TW" altLang="en-US" sz="20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個小時</a:t>
            </a: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L="342900" indent="-342900" eaLnBrk="1" hangingPunct="1">
              <a:lnSpc>
                <a:spcPct val="150000"/>
              </a:lnSpc>
              <a:buFont typeface="Wingdings" panose="05000000000000000000" pitchFamily="2" charset="2"/>
              <a:buChar char="p"/>
            </a:pP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任務挑戰：參賽隊伍須於競賽當天現場製作機器人，製作完畢後進行任務挑戰；參賽者不得攜帶已組裝之零組件入場，如發現有違反情形，將取消比賽資格。</a:t>
            </a:r>
            <a:endParaRPr lang="zh-TW"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spTree>
    <p:extLst>
      <p:ext uri="{BB962C8B-B14F-4D97-AF65-F5344CB8AC3E}">
        <p14:creationId xmlns:p14="http://schemas.microsoft.com/office/powerpoint/2010/main" val="237883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7ED2808-C0FE-4689-A194-51CCCB34DD2D}"/>
              </a:ext>
            </a:extLst>
          </p:cNvPr>
          <p:cNvSpPr/>
          <p:nvPr/>
        </p:nvSpPr>
        <p:spPr>
          <a:xfrm>
            <a:off x="476636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競賽相關規範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矩形 1">
            <a:extLst>
              <a:ext uri="{FF2B5EF4-FFF2-40B4-BE49-F238E27FC236}">
                <a16:creationId xmlns:a16="http://schemas.microsoft.com/office/drawing/2014/main" id="{2ED2D318-510D-4914-B9FE-9EB4113FBAB6}"/>
              </a:ext>
            </a:extLst>
          </p:cNvPr>
          <p:cNvSpPr/>
          <p:nvPr/>
        </p:nvSpPr>
        <p:spPr>
          <a:xfrm>
            <a:off x="1125284" y="1908115"/>
            <a:ext cx="6893432" cy="4401205"/>
          </a:xfrm>
          <a:prstGeom prst="rect">
            <a:avLst/>
          </a:prstGeom>
        </p:spPr>
        <p:txBody>
          <a:bodyPr wrap="square">
            <a:spAutoFit/>
          </a:bodyPr>
          <a:lstStyle/>
          <a:p>
            <a:pPr marL="342900" indent="-342900">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出入限制：參賽隊伍之指導老師或家長，不可於競賽時間未經允許擅自進入比賽會場或傳遞物品予參賽者。 </a:t>
            </a:r>
            <a:endParaRPr lang="en-US" altLang="zh-TW" sz="20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endParaRPr lang="en-US" altLang="zh-TW"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L="342900" indent="-342900">
              <a:buFont typeface="Wingdings" panose="05000000000000000000" pitchFamily="2" charset="2"/>
              <a:buChar char="p"/>
            </a:pPr>
            <a:r>
              <a:rPr lang="zh-TW" altLang="en-US" sz="2000" b="1"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場地練習：組裝時間內，現場會提供練習場地，供參賽隊伍練習與調整，唯場地數量有限，請聽從現場秩序維持人員協調指揮，依排隊先後順序依序練習。</a:t>
            </a:r>
            <a:endParaRPr lang="en-US" altLang="zh-TW" sz="2000" b="1" dirty="0">
              <a:latin typeface="微軟正黑體" panose="020B0604030504040204" pitchFamily="34" charset="-120"/>
              <a:ea typeface="微軟正黑體" panose="020B0604030504040204" pitchFamily="34" charset="-120"/>
            </a:endParaRPr>
          </a:p>
          <a:p>
            <a:endParaRPr lang="zh-TW" altLang="en-US" sz="20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sz="2000" b="1" dirty="0">
                <a:solidFill>
                  <a:srgbClr val="000000"/>
                </a:solidFill>
                <a:latin typeface="微軟正黑體" panose="020B0604030504040204" pitchFamily="34" charset="-120"/>
                <a:ea typeface="微軟正黑體" panose="020B0604030504040204" pitchFamily="34" charset="-120"/>
              </a:rPr>
              <a:t>可攜帶資料：參賽隊伍可攜帶紙本、圖片、影音檔</a:t>
            </a:r>
            <a:r>
              <a:rPr lang="en-US" altLang="zh-TW" sz="2000" b="1" dirty="0">
                <a:solidFill>
                  <a:srgbClr val="000000"/>
                </a:solidFill>
                <a:latin typeface="微軟正黑體" panose="020B0604030504040204" pitchFamily="34" charset="-120"/>
                <a:ea typeface="微軟正黑體" panose="020B0604030504040204" pitchFamily="34" charset="-120"/>
              </a:rPr>
              <a:t>…</a:t>
            </a:r>
            <a:r>
              <a:rPr lang="zh-TW" altLang="en-US" sz="2000" b="1" dirty="0">
                <a:solidFill>
                  <a:srgbClr val="000000"/>
                </a:solidFill>
                <a:latin typeface="微軟正黑體" panose="020B0604030504040204" pitchFamily="34" charset="-120"/>
                <a:ea typeface="微軟正黑體" panose="020B0604030504040204" pitchFamily="34" charset="-120"/>
              </a:rPr>
              <a:t>等資料參閱。 </a:t>
            </a:r>
            <a:endParaRPr lang="en-US" altLang="zh-TW" sz="2000" b="1" dirty="0">
              <a:solidFill>
                <a:srgbClr val="000000"/>
              </a:solidFill>
              <a:latin typeface="微軟正黑體" panose="020B0604030504040204" pitchFamily="34" charset="-120"/>
              <a:ea typeface="微軟正黑體" panose="020B0604030504040204" pitchFamily="34" charset="-120"/>
            </a:endParaRPr>
          </a:p>
          <a:p>
            <a:endParaRPr lang="zh-TW" altLang="en-US" sz="20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通訊與通訊器材：競賽時間內，應製作需求可使用</a:t>
            </a:r>
            <a:r>
              <a:rPr lang="en-US" altLang="zh-TW" sz="2000" b="1" dirty="0">
                <a:latin typeface="微軟正黑體" panose="020B0604030504040204" pitchFamily="34" charset="-120"/>
                <a:ea typeface="微軟正黑體" panose="020B0604030504040204" pitchFamily="34" charset="-120"/>
              </a:rPr>
              <a:t>3C</a:t>
            </a:r>
            <a:r>
              <a:rPr lang="zh-TW" altLang="en-US" sz="2000" b="1" dirty="0">
                <a:latin typeface="微軟正黑體" panose="020B0604030504040204" pitchFamily="34" charset="-120"/>
                <a:ea typeface="微軟正黑體" panose="020B0604030504040204" pitchFamily="34" charset="-120"/>
              </a:rPr>
              <a:t>設備但不得與競賽場地外人員（例：指導老師、家長）以任何方式交談、通話或傳送訊息；但若有緊急事項，可至大會服務處尋求協助。 </a:t>
            </a:r>
            <a:endParaRPr lang="zh-TW" altLang="en-US" sz="2000" b="1"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872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C6D6160-4FB8-40D3-909D-DDD76B31F6D4}"/>
              </a:ext>
            </a:extLst>
          </p:cNvPr>
          <p:cNvSpPr/>
          <p:nvPr/>
        </p:nvSpPr>
        <p:spPr>
          <a:xfrm>
            <a:off x="4676593" y="548680"/>
            <a:ext cx="3134192" cy="646331"/>
          </a:xfrm>
          <a:prstGeom prst="rect">
            <a:avLst/>
          </a:prstGeom>
        </p:spPr>
        <p:txBody>
          <a:bodyPr wrap="none">
            <a:spAutoFit/>
          </a:bodyPr>
          <a:lstStyle/>
          <a:p>
            <a:pPr algn="ctr" eaLnBrk="1" fontAlgn="auto" hangingPunct="1">
              <a:spcBef>
                <a:spcPts val="0"/>
              </a:spcBef>
              <a:spcAft>
                <a:spcPts val="0"/>
              </a:spcAft>
              <a:defRPr/>
            </a:pPr>
            <a:r>
              <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2022</a:t>
            </a: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競賽賽道</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矩形 2">
            <a:extLst>
              <a:ext uri="{FF2B5EF4-FFF2-40B4-BE49-F238E27FC236}">
                <a16:creationId xmlns:a16="http://schemas.microsoft.com/office/drawing/2014/main" id="{3EA2D454-1A03-4DA1-835E-155195CF3668}"/>
              </a:ext>
            </a:extLst>
          </p:cNvPr>
          <p:cNvSpPr>
            <a:spLocks noChangeArrowheads="1"/>
          </p:cNvSpPr>
          <p:nvPr/>
        </p:nvSpPr>
        <p:spPr bwMode="auto">
          <a:xfrm>
            <a:off x="251520" y="141277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zh-TW" altLang="zh-TW" sz="24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【智高自動化倉儲工廠】</a:t>
            </a:r>
            <a:endParaRPr lang="zh-TW" altLang="en-US" sz="2400" b="1"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6" name="矩形 8">
            <a:extLst>
              <a:ext uri="{FF2B5EF4-FFF2-40B4-BE49-F238E27FC236}">
                <a16:creationId xmlns:a16="http://schemas.microsoft.com/office/drawing/2014/main" id="{5502C003-528C-412A-BF24-318384697859}"/>
              </a:ext>
            </a:extLst>
          </p:cNvPr>
          <p:cNvSpPr>
            <a:spLocks noChangeArrowheads="1"/>
          </p:cNvSpPr>
          <p:nvPr/>
        </p:nvSpPr>
        <p:spPr bwMode="auto">
          <a:xfrm>
            <a:off x="488452" y="2204864"/>
            <a:ext cx="324876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zh-TW" altLang="en-US" sz="2400" b="1" dirty="0">
                <a:latin typeface="微軟正黑體" panose="020B0604030504040204" pitchFamily="34" charset="-120"/>
                <a:ea typeface="微軟正黑體" panose="020B0604030504040204" pitchFamily="34" charset="-120"/>
              </a:rPr>
              <a:t>比賽主場地尺寸為</a:t>
            </a:r>
            <a:r>
              <a:rPr lang="en-US" altLang="zh-TW" sz="2400" b="1" dirty="0">
                <a:latin typeface="微軟正黑體" panose="020B0604030504040204" pitchFamily="34" charset="-120"/>
                <a:ea typeface="微軟正黑體" panose="020B0604030504040204" pitchFamily="34" charset="-120"/>
              </a:rPr>
              <a:t>100x210cm</a:t>
            </a:r>
            <a:r>
              <a:rPr lang="zh-TW" altLang="en-US" sz="2400" b="1" dirty="0">
                <a:latin typeface="微軟正黑體" panose="020B0604030504040204" pitchFamily="34" charset="-120"/>
                <a:ea typeface="微軟正黑體" panose="020B0604030504040204" pitchFamily="34" charset="-120"/>
              </a:rPr>
              <a:t>（寬</a:t>
            </a:r>
            <a:r>
              <a:rPr lang="en-US" altLang="zh-TW" sz="2400" b="1" dirty="0">
                <a:latin typeface="微軟正黑體" panose="020B0604030504040204" pitchFamily="34" charset="-120"/>
                <a:ea typeface="微軟正黑體" panose="020B0604030504040204" pitchFamily="34" charset="-120"/>
              </a:rPr>
              <a:t>x</a:t>
            </a:r>
            <a:r>
              <a:rPr lang="zh-TW" altLang="en-US" sz="2400" b="1" dirty="0">
                <a:latin typeface="微軟正黑體" panose="020B0604030504040204" pitchFamily="34" charset="-120"/>
                <a:ea typeface="微軟正黑體" panose="020B0604030504040204" pitchFamily="34" charset="-120"/>
              </a:rPr>
              <a:t>長）且於上面平鋪霧面油性</a:t>
            </a:r>
            <a:r>
              <a:rPr lang="en-US" altLang="zh-TW" sz="2400" b="1" dirty="0">
                <a:latin typeface="微軟正黑體" panose="020B0604030504040204" pitchFamily="34" charset="-120"/>
                <a:ea typeface="微軟正黑體" panose="020B0604030504040204" pitchFamily="34" charset="-120"/>
              </a:rPr>
              <a:t>PP</a:t>
            </a:r>
            <a:r>
              <a:rPr lang="zh-TW" altLang="en-US" sz="2400" b="1" dirty="0">
                <a:latin typeface="微軟正黑體" panose="020B0604030504040204" pitchFamily="34" charset="-120"/>
                <a:ea typeface="微軟正黑體" panose="020B0604030504040204" pitchFamily="34" charset="-120"/>
              </a:rPr>
              <a:t>相紙。</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每一個比賽場地只容納一個隊競賽，並將</a:t>
            </a:r>
            <a:r>
              <a:rPr lang="en-US" altLang="zh-TW" sz="2400" b="1" dirty="0">
                <a:latin typeface="微軟正黑體" panose="020B0604030504040204" pitchFamily="34" charset="-120"/>
                <a:ea typeface="微軟正黑體" panose="020B0604030504040204" pitchFamily="34" charset="-120"/>
              </a:rPr>
              <a:t>A</a:t>
            </a:r>
            <a:r>
              <a:rPr lang="zh-TW" altLang="en-US" sz="2400" b="1" dirty="0">
                <a:latin typeface="微軟正黑體" panose="020B0604030504040204" pitchFamily="34" charset="-120"/>
                <a:ea typeface="微軟正黑體" panose="020B0604030504040204" pitchFamily="34" charset="-120"/>
              </a:rPr>
              <a:t>機器人、</a:t>
            </a:r>
            <a:r>
              <a:rPr lang="en-US" altLang="zh-TW" sz="2400" b="1" dirty="0">
                <a:latin typeface="微軟正黑體" panose="020B0604030504040204" pitchFamily="34" charset="-120"/>
                <a:ea typeface="微軟正黑體" panose="020B0604030504040204" pitchFamily="34" charset="-120"/>
              </a:rPr>
              <a:t>B</a:t>
            </a:r>
            <a:r>
              <a:rPr lang="zh-TW" altLang="en-US" sz="2400" b="1" dirty="0">
                <a:latin typeface="微軟正黑體" panose="020B0604030504040204" pitchFamily="34" charset="-120"/>
                <a:ea typeface="微軟正黑體" panose="020B0604030504040204" pitchFamily="34" charset="-120"/>
              </a:rPr>
              <a:t>機器人、自動化平台放置於廠區規定出發區及位置。</a:t>
            </a:r>
          </a:p>
        </p:txBody>
      </p:sp>
      <p:pic>
        <p:nvPicPr>
          <p:cNvPr id="7" name="圖片 6" descr="D:\010承辦機器人相關比賽研習\2022R4M比賽設計資料\20211024照片\LINE_ALBUM_新 1024_211024_0_1.jpg">
            <a:extLst>
              <a:ext uri="{FF2B5EF4-FFF2-40B4-BE49-F238E27FC236}">
                <a16:creationId xmlns:a16="http://schemas.microsoft.com/office/drawing/2014/main" id="{E607F5A9-4E8A-4EC8-915F-3274CED30C9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6859" y="1633589"/>
            <a:ext cx="3248761" cy="485114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3093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7" y="1353201"/>
              <a:ext cx="2236510"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作品數量</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7" name="矩形 6">
            <a:extLst>
              <a:ext uri="{FF2B5EF4-FFF2-40B4-BE49-F238E27FC236}">
                <a16:creationId xmlns:a16="http://schemas.microsoft.com/office/drawing/2014/main" id="{3D3AEB0B-769D-412B-8228-8F42F2E2B2EC}"/>
              </a:ext>
            </a:extLst>
          </p:cNvPr>
          <p:cNvSpPr/>
          <p:nvPr/>
        </p:nvSpPr>
        <p:spPr>
          <a:xfrm>
            <a:off x="107504" y="2348880"/>
            <a:ext cx="8195181" cy="3046988"/>
          </a:xfrm>
          <a:prstGeom prst="rect">
            <a:avLst/>
          </a:prstGeom>
        </p:spPr>
        <p:txBody>
          <a:bodyPr wrap="square">
            <a:spAutoFit/>
          </a:bodyPr>
          <a:lstStyle/>
          <a:p>
            <a:pPr eaLnBrk="1" hangingPunct="1"/>
            <a:r>
              <a:rPr lang="zh-TW" altLang="en-US" sz="2400" b="1" dirty="0">
                <a:solidFill>
                  <a:srgbClr val="000000"/>
                </a:solidFill>
                <a:latin typeface="微軟正黑體" panose="020B0604030504040204" pitchFamily="34" charset="-120"/>
                <a:ea typeface="微軟正黑體" panose="020B0604030504040204" pitchFamily="34" charset="-120"/>
              </a:rPr>
              <a:t>每隊需準備</a:t>
            </a:r>
            <a:r>
              <a:rPr lang="en-US" altLang="zh-TW" sz="2400" b="1" dirty="0">
                <a:solidFill>
                  <a:srgbClr val="000000"/>
                </a:solidFill>
                <a:latin typeface="微軟正黑體" panose="020B0604030504040204" pitchFamily="34" charset="-120"/>
                <a:ea typeface="微軟正黑體" panose="020B0604030504040204" pitchFamily="34" charset="-120"/>
              </a:rPr>
              <a:t>2</a:t>
            </a:r>
            <a:r>
              <a:rPr lang="zh-TW" altLang="en-US" sz="2400" b="1" dirty="0">
                <a:solidFill>
                  <a:srgbClr val="000000"/>
                </a:solidFill>
                <a:latin typeface="微軟正黑體" panose="020B0604030504040204" pitchFamily="34" charset="-120"/>
                <a:ea typeface="微軟正黑體" panose="020B0604030504040204" pitchFamily="34" charset="-120"/>
              </a:rPr>
              <a:t>台機器人參賽，若不足</a:t>
            </a:r>
            <a:r>
              <a:rPr lang="en-US" altLang="zh-TW" sz="2400" b="1" dirty="0">
                <a:solidFill>
                  <a:srgbClr val="000000"/>
                </a:solidFill>
                <a:latin typeface="微軟正黑體" panose="020B0604030504040204" pitchFamily="34" charset="-120"/>
                <a:ea typeface="微軟正黑體" panose="020B0604030504040204" pitchFamily="34" charset="-120"/>
              </a:rPr>
              <a:t>2</a:t>
            </a:r>
            <a:r>
              <a:rPr lang="zh-TW" altLang="en-US" sz="2400" b="1" dirty="0">
                <a:solidFill>
                  <a:srgbClr val="000000"/>
                </a:solidFill>
                <a:latin typeface="微軟正黑體" panose="020B0604030504040204" pitchFamily="34" charset="-120"/>
                <a:ea typeface="微軟正黑體" panose="020B0604030504040204" pitchFamily="34" charset="-120"/>
              </a:rPr>
              <a:t>台機器人的隊伍視同棄權。</a:t>
            </a:r>
            <a:r>
              <a:rPr lang="zh-TW" altLang="en-US" sz="2400" b="1" dirty="0">
                <a:solidFill>
                  <a:srgbClr val="FF0000"/>
                </a:solidFill>
                <a:latin typeface="微軟正黑體" panose="020B0604030504040204" pitchFamily="34" charset="-120"/>
                <a:ea typeface="微軟正黑體" panose="020B0604030504040204" pitchFamily="34" charset="-120"/>
              </a:rPr>
              <a:t>自動化平台可自行決定是否增設。</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eaLnBrk="1" hangingPunct="1"/>
            <a:endParaRPr lang="en-US" altLang="zh-TW" sz="2400" b="1" dirty="0">
              <a:solidFill>
                <a:srgbClr val="FF0000"/>
              </a:solidFill>
              <a:latin typeface="微軟正黑體" panose="020B0604030504040204" pitchFamily="34" charset="-120"/>
              <a:ea typeface="微軟正黑體" panose="020B0604030504040204" pitchFamily="34" charset="-120"/>
            </a:endParaRPr>
          </a:p>
          <a:p>
            <a:pPr eaLnBrk="1" hangingPunct="1"/>
            <a:r>
              <a:rPr lang="zh-TW" altLang="en-US" sz="2400" b="1" dirty="0">
                <a:solidFill>
                  <a:srgbClr val="000000"/>
                </a:solidFill>
                <a:latin typeface="微軟正黑體" panose="020B0604030504040204" pitchFamily="34" charset="-120"/>
                <a:ea typeface="微軟正黑體" panose="020B0604030504040204" pitchFamily="34" charset="-120"/>
              </a:rPr>
              <a:t>機器人若要維修</a:t>
            </a:r>
            <a:r>
              <a:rPr lang="zh-TW" altLang="en-US" sz="2400" b="1" dirty="0">
                <a:solidFill>
                  <a:srgbClr val="FF0000"/>
                </a:solidFill>
                <a:latin typeface="微軟正黑體" panose="020B0604030504040204" pitchFamily="34" charset="-120"/>
                <a:ea typeface="微軟正黑體" panose="020B0604030504040204" pitchFamily="34" charset="-120"/>
              </a:rPr>
              <a:t>或更換機械臂</a:t>
            </a:r>
            <a:r>
              <a:rPr lang="zh-TW" altLang="en-US" sz="2400" b="1" dirty="0">
                <a:solidFill>
                  <a:srgbClr val="000000"/>
                </a:solidFill>
                <a:latin typeface="微軟正黑體" panose="020B0604030504040204" pitchFamily="34" charset="-120"/>
                <a:ea typeface="微軟正黑體" panose="020B0604030504040204" pitchFamily="34" charset="-120"/>
              </a:rPr>
              <a:t>，經評審核准時需拿出比賽場地外進行修復，同時維修時間均算入比賽時間，且需從規定區域重新出發；選手未經評審核准擅自人為手動機器人或拿離比賽場地者，第一次口頭警告，第二次依破壞場地扣總分</a:t>
            </a:r>
            <a:r>
              <a:rPr lang="en-US" altLang="zh-TW" sz="2400" b="1" dirty="0">
                <a:solidFill>
                  <a:srgbClr val="000000"/>
                </a:solidFill>
                <a:latin typeface="微軟正黑體" panose="020B0604030504040204" pitchFamily="34" charset="-120"/>
                <a:ea typeface="微軟正黑體" panose="020B0604030504040204" pitchFamily="34" charset="-120"/>
              </a:rPr>
              <a:t>5</a:t>
            </a:r>
            <a:r>
              <a:rPr lang="zh-TW" altLang="en-US" sz="2400" b="1" dirty="0">
                <a:solidFill>
                  <a:srgbClr val="000000"/>
                </a:solidFill>
                <a:latin typeface="微軟正黑體" panose="020B0604030504040204" pitchFamily="34" charset="-120"/>
                <a:ea typeface="微軟正黑體" panose="020B0604030504040204" pitchFamily="34" charset="-120"/>
              </a:rPr>
              <a:t>分，違規事件可累加。</a:t>
            </a:r>
          </a:p>
        </p:txBody>
      </p:sp>
    </p:spTree>
    <p:extLst>
      <p:ext uri="{BB962C8B-B14F-4D97-AF65-F5344CB8AC3E}">
        <p14:creationId xmlns:p14="http://schemas.microsoft.com/office/powerpoint/2010/main" val="176560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D9AF86-36CD-459F-B5C1-EDA8B428627C}"/>
              </a:ext>
            </a:extLst>
          </p:cNvPr>
          <p:cNvSpPr/>
          <p:nvPr/>
        </p:nvSpPr>
        <p:spPr>
          <a:xfrm>
            <a:off x="4766351" y="548680"/>
            <a:ext cx="2954655" cy="646331"/>
          </a:xfrm>
          <a:prstGeom prst="rect">
            <a:avLst/>
          </a:prstGeom>
        </p:spPr>
        <p:txBody>
          <a:bodyPr wrap="none">
            <a:spAutoFit/>
          </a:bodyPr>
          <a:lstStyle/>
          <a:p>
            <a:pPr algn="ctr" eaLnBrk="1" fontAlgn="auto" hangingPunct="1">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競賽作品規範</a:t>
            </a:r>
            <a:endParaRPr kumimoji="0" lang="en-US" altLang="zh-TW"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3" name="矩形 12">
            <a:extLst>
              <a:ext uri="{FF2B5EF4-FFF2-40B4-BE49-F238E27FC236}">
                <a16:creationId xmlns:a16="http://schemas.microsoft.com/office/drawing/2014/main" id="{E4F20B65-738C-4783-A672-5E9476860B79}"/>
              </a:ext>
            </a:extLst>
          </p:cNvPr>
          <p:cNvSpPr/>
          <p:nvPr/>
        </p:nvSpPr>
        <p:spPr>
          <a:xfrm>
            <a:off x="127898" y="2154336"/>
            <a:ext cx="8167188" cy="4524315"/>
          </a:xfrm>
          <a:prstGeom prst="rect">
            <a:avLst/>
          </a:prstGeom>
        </p:spPr>
        <p:txBody>
          <a:bodyPr wrap="square">
            <a:spAutoFit/>
          </a:bodyPr>
          <a:lstStyle/>
          <a:p>
            <a:pPr eaLnBrk="1" hangingPunct="1"/>
            <a:r>
              <a:rPr lang="en-US" altLang="zh-TW" sz="2400" b="1" dirty="0">
                <a:solidFill>
                  <a:srgbClr val="000000"/>
                </a:solidFill>
                <a:latin typeface="微軟正黑體" panose="020B0604030504040204" pitchFamily="34" charset="-120"/>
                <a:ea typeface="微軟正黑體" panose="020B0604030504040204" pitchFamily="34" charset="-120"/>
              </a:rPr>
              <a:t>A</a:t>
            </a:r>
            <a:r>
              <a:rPr lang="zh-TW" altLang="en-US" sz="2400" b="1" dirty="0">
                <a:solidFill>
                  <a:srgbClr val="000000"/>
                </a:solidFill>
                <a:latin typeface="微軟正黑體" panose="020B0604030504040204" pitchFamily="34" charset="-120"/>
                <a:ea typeface="微軟正黑體" panose="020B0604030504040204" pitchFamily="34" charset="-120"/>
              </a:rPr>
              <a:t>機器人：每台尺寸限制為長度</a:t>
            </a:r>
            <a:r>
              <a:rPr lang="en-US" altLang="zh-TW" sz="2400" b="1" dirty="0">
                <a:solidFill>
                  <a:srgbClr val="000000"/>
                </a:solidFill>
                <a:latin typeface="微軟正黑體" panose="020B0604030504040204" pitchFamily="34" charset="-120"/>
                <a:ea typeface="微軟正黑體" panose="020B0604030504040204" pitchFamily="34" charset="-120"/>
              </a:rPr>
              <a:t>30</a:t>
            </a:r>
            <a:r>
              <a:rPr lang="zh-TW" altLang="en-US" sz="2400" b="1" dirty="0">
                <a:solidFill>
                  <a:srgbClr val="000000"/>
                </a:solidFill>
                <a:latin typeface="微軟正黑體" panose="020B0604030504040204" pitchFamily="34" charset="-120"/>
                <a:ea typeface="微軟正黑體" panose="020B0604030504040204" pitchFamily="34" charset="-120"/>
              </a:rPr>
              <a:t>公分</a:t>
            </a:r>
            <a:r>
              <a:rPr lang="en-US" altLang="zh-TW" sz="2400" b="1" dirty="0">
                <a:solidFill>
                  <a:srgbClr val="000000"/>
                </a:solidFill>
                <a:latin typeface="微軟正黑體" panose="020B0604030504040204" pitchFamily="34" charset="-120"/>
                <a:ea typeface="微軟正黑體" panose="020B0604030504040204" pitchFamily="34" charset="-120"/>
              </a:rPr>
              <a:t>×</a:t>
            </a:r>
            <a:r>
              <a:rPr lang="zh-TW" altLang="en-US" sz="2400" b="1" dirty="0">
                <a:solidFill>
                  <a:srgbClr val="000000"/>
                </a:solidFill>
                <a:latin typeface="微軟正黑體" panose="020B0604030504040204" pitchFamily="34" charset="-120"/>
                <a:ea typeface="微軟正黑體" panose="020B0604030504040204" pitchFamily="34" charset="-120"/>
              </a:rPr>
              <a:t>寬度</a:t>
            </a:r>
            <a:r>
              <a:rPr lang="en-US" altLang="zh-TW" sz="2400" b="1" dirty="0">
                <a:solidFill>
                  <a:srgbClr val="000000"/>
                </a:solidFill>
                <a:latin typeface="微軟正黑體" panose="020B0604030504040204" pitchFamily="34" charset="-120"/>
                <a:ea typeface="微軟正黑體" panose="020B0604030504040204" pitchFamily="34" charset="-120"/>
              </a:rPr>
              <a:t>20</a:t>
            </a:r>
            <a:r>
              <a:rPr lang="zh-TW" altLang="en-US" sz="2400" b="1" dirty="0">
                <a:solidFill>
                  <a:srgbClr val="000000"/>
                </a:solidFill>
                <a:latin typeface="微軟正黑體" panose="020B0604030504040204" pitchFamily="34" charset="-120"/>
                <a:ea typeface="微軟正黑體" panose="020B0604030504040204" pitchFamily="34" charset="-120"/>
              </a:rPr>
              <a:t>公分</a:t>
            </a:r>
            <a:endParaRPr lang="en-US" altLang="zh-TW" sz="2400" b="1" dirty="0">
              <a:solidFill>
                <a:srgbClr val="000000"/>
              </a:solidFill>
              <a:latin typeface="微軟正黑體" panose="020B0604030504040204" pitchFamily="34" charset="-120"/>
              <a:ea typeface="微軟正黑體" panose="020B0604030504040204" pitchFamily="34" charset="-120"/>
            </a:endParaRPr>
          </a:p>
          <a:p>
            <a:pPr eaLnBrk="1" hangingPunct="1"/>
            <a:endParaRPr lang="en-US" altLang="zh-TW" sz="2400" b="1" dirty="0">
              <a:solidFill>
                <a:srgbClr val="000000"/>
              </a:solidFill>
              <a:latin typeface="微軟正黑體" panose="020B0604030504040204" pitchFamily="34" charset="-120"/>
              <a:ea typeface="微軟正黑體" panose="020B0604030504040204" pitchFamily="34" charset="-120"/>
            </a:endParaRPr>
          </a:p>
          <a:p>
            <a:pPr eaLnBrk="1" hangingPunct="1"/>
            <a:r>
              <a:rPr lang="en-US" altLang="zh-TW" sz="2400" b="1" dirty="0">
                <a:solidFill>
                  <a:srgbClr val="000000"/>
                </a:solidFill>
                <a:latin typeface="微軟正黑體" panose="020B0604030504040204" pitchFamily="34" charset="-120"/>
                <a:ea typeface="微軟正黑體" panose="020B0604030504040204" pitchFamily="34" charset="-120"/>
              </a:rPr>
              <a:t>B</a:t>
            </a:r>
            <a:r>
              <a:rPr lang="zh-TW" altLang="en-US" sz="2400" b="1" dirty="0">
                <a:solidFill>
                  <a:srgbClr val="000000"/>
                </a:solidFill>
                <a:latin typeface="微軟正黑體" panose="020B0604030504040204" pitchFamily="34" charset="-120"/>
                <a:ea typeface="微軟正黑體" panose="020B0604030504040204" pitchFamily="34" charset="-120"/>
              </a:rPr>
              <a:t>機器人：每台尺寸限制為長度</a:t>
            </a:r>
            <a:r>
              <a:rPr lang="en-US" altLang="zh-TW" sz="2400" b="1" dirty="0">
                <a:solidFill>
                  <a:srgbClr val="000000"/>
                </a:solidFill>
                <a:latin typeface="微軟正黑體" panose="020B0604030504040204" pitchFamily="34" charset="-120"/>
                <a:ea typeface="微軟正黑體" panose="020B0604030504040204" pitchFamily="34" charset="-120"/>
              </a:rPr>
              <a:t>30</a:t>
            </a:r>
            <a:r>
              <a:rPr lang="zh-TW" altLang="en-US" sz="2400" b="1" dirty="0">
                <a:solidFill>
                  <a:srgbClr val="000000"/>
                </a:solidFill>
                <a:latin typeface="微軟正黑體" panose="020B0604030504040204" pitchFamily="34" charset="-120"/>
                <a:ea typeface="微軟正黑體" panose="020B0604030504040204" pitchFamily="34" charset="-120"/>
              </a:rPr>
              <a:t>公分</a:t>
            </a:r>
            <a:r>
              <a:rPr lang="en-US" altLang="zh-TW" sz="2400" b="1" dirty="0">
                <a:solidFill>
                  <a:srgbClr val="000000"/>
                </a:solidFill>
                <a:latin typeface="微軟正黑體" panose="020B0604030504040204" pitchFamily="34" charset="-120"/>
                <a:ea typeface="微軟正黑體" panose="020B0604030504040204" pitchFamily="34" charset="-120"/>
              </a:rPr>
              <a:t>×</a:t>
            </a:r>
            <a:r>
              <a:rPr lang="zh-TW" altLang="en-US" sz="2400" b="1" dirty="0">
                <a:solidFill>
                  <a:srgbClr val="000000"/>
                </a:solidFill>
                <a:latin typeface="微軟正黑體" panose="020B0604030504040204" pitchFamily="34" charset="-120"/>
                <a:ea typeface="微軟正黑體" panose="020B0604030504040204" pitchFamily="34" charset="-120"/>
              </a:rPr>
              <a:t>寬度</a:t>
            </a:r>
            <a:r>
              <a:rPr lang="en-US" altLang="zh-TW" sz="2400" b="1" dirty="0">
                <a:solidFill>
                  <a:srgbClr val="000000"/>
                </a:solidFill>
                <a:latin typeface="微軟正黑體" panose="020B0604030504040204" pitchFamily="34" charset="-120"/>
                <a:ea typeface="微軟正黑體" panose="020B0604030504040204" pitchFamily="34" charset="-120"/>
              </a:rPr>
              <a:t>20</a:t>
            </a:r>
            <a:r>
              <a:rPr lang="zh-TW" altLang="en-US" sz="2400" b="1" dirty="0">
                <a:solidFill>
                  <a:srgbClr val="000000"/>
                </a:solidFill>
                <a:latin typeface="微軟正黑體" panose="020B0604030504040204" pitchFamily="34" charset="-120"/>
                <a:ea typeface="微軟正黑體" panose="020B0604030504040204" pitchFamily="34" charset="-120"/>
              </a:rPr>
              <a:t>公分</a:t>
            </a:r>
            <a:endParaRPr lang="en-US" altLang="zh-TW" sz="2400" b="1" dirty="0">
              <a:solidFill>
                <a:srgbClr val="000000"/>
              </a:solidFill>
              <a:latin typeface="微軟正黑體" panose="020B0604030504040204" pitchFamily="34" charset="-120"/>
              <a:ea typeface="微軟正黑體" panose="020B0604030504040204" pitchFamily="34" charset="-120"/>
            </a:endParaRPr>
          </a:p>
          <a:p>
            <a:pPr eaLnBrk="1" hangingPunct="1"/>
            <a:endParaRPr lang="en-US" altLang="zh-TW" sz="2400" b="1" dirty="0">
              <a:solidFill>
                <a:srgbClr val="000000"/>
              </a:solidFill>
              <a:latin typeface="微軟正黑體" panose="020B0604030504040204" pitchFamily="34" charset="-120"/>
              <a:ea typeface="微軟正黑體" panose="020B0604030504040204" pitchFamily="34" charset="-120"/>
            </a:endParaRPr>
          </a:p>
          <a:p>
            <a:pPr eaLnBrk="1" hangingPunct="1"/>
            <a:r>
              <a:rPr lang="zh-TW" altLang="en-US" sz="2400" b="1" dirty="0">
                <a:solidFill>
                  <a:srgbClr val="FF0000"/>
                </a:solidFill>
                <a:latin typeface="微軟正黑體" panose="020B0604030504040204" pitchFamily="34" charset="-120"/>
                <a:ea typeface="微軟正黑體" panose="020B0604030504040204" pitchFamily="34" charset="-120"/>
              </a:rPr>
              <a:t>自動化平台：每座尺寸限制以不超過長度</a:t>
            </a:r>
            <a:r>
              <a:rPr lang="en-US" altLang="zh-TW" sz="2400" b="1" dirty="0">
                <a:solidFill>
                  <a:srgbClr val="FF0000"/>
                </a:solidFill>
                <a:latin typeface="微軟正黑體" panose="020B0604030504040204" pitchFamily="34" charset="-120"/>
                <a:ea typeface="微軟正黑體" panose="020B0604030504040204" pitchFamily="34" charset="-120"/>
              </a:rPr>
              <a:t>30</a:t>
            </a:r>
            <a:r>
              <a:rPr lang="zh-TW" altLang="en-US" sz="2400" b="1" dirty="0">
                <a:solidFill>
                  <a:srgbClr val="FF0000"/>
                </a:solidFill>
                <a:latin typeface="微軟正黑體" panose="020B0604030504040204" pitchFamily="34" charset="-120"/>
                <a:ea typeface="微軟正黑體" panose="020B0604030504040204" pitchFamily="34" charset="-120"/>
              </a:rPr>
              <a:t>公分</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寬度</a:t>
            </a:r>
            <a:r>
              <a:rPr lang="en-US" altLang="zh-TW" sz="2400" b="1" dirty="0">
                <a:solidFill>
                  <a:srgbClr val="FF0000"/>
                </a:solidFill>
                <a:latin typeface="微軟正黑體" panose="020B0604030504040204" pitchFamily="34" charset="-120"/>
                <a:ea typeface="微軟正黑體" panose="020B0604030504040204" pitchFamily="34" charset="-120"/>
              </a:rPr>
              <a:t>20</a:t>
            </a:r>
            <a:r>
              <a:rPr lang="zh-TW" altLang="en-US" sz="2400" b="1" dirty="0">
                <a:solidFill>
                  <a:srgbClr val="FF0000"/>
                </a:solidFill>
                <a:latin typeface="微軟正黑體" panose="020B0604030504040204" pitchFamily="34" charset="-120"/>
                <a:ea typeface="微軟正黑體" panose="020B0604030504040204" pitchFamily="34" charset="-120"/>
              </a:rPr>
              <a:t>公分大底板只能用</a:t>
            </a:r>
            <a:r>
              <a:rPr lang="en-US" altLang="zh-TW" sz="2400" b="1" dirty="0">
                <a:solidFill>
                  <a:srgbClr val="FF0000"/>
                </a:solidFill>
                <a:latin typeface="微軟正黑體" panose="020B0604030504040204" pitchFamily="34" charset="-120"/>
                <a:ea typeface="微軟正黑體" panose="020B0604030504040204" pitchFamily="34" charset="-120"/>
              </a:rPr>
              <a:t>4</a:t>
            </a:r>
            <a:r>
              <a:rPr lang="zh-TW" altLang="en-US" sz="2400" b="1" dirty="0">
                <a:solidFill>
                  <a:srgbClr val="FF0000"/>
                </a:solidFill>
                <a:latin typeface="微軟正黑體" panose="020B0604030504040204" pitchFamily="34" charset="-120"/>
                <a:ea typeface="微軟正黑體" panose="020B0604030504040204" pitchFamily="34" charset="-120"/>
              </a:rPr>
              <a:t>個</a:t>
            </a:r>
            <a:r>
              <a:rPr lang="en-US" altLang="zh-TW" sz="2400" b="1" dirty="0">
                <a:solidFill>
                  <a:srgbClr val="FF0000"/>
                </a:solidFill>
                <a:latin typeface="微軟正黑體" panose="020B0604030504040204" pitchFamily="34" charset="-120"/>
                <a:ea typeface="微軟正黑體" panose="020B0604030504040204" pitchFamily="34" charset="-120"/>
              </a:rPr>
              <a:t>3</a:t>
            </a:r>
            <a:r>
              <a:rPr lang="zh-TW" altLang="en-US" sz="2400" b="1" dirty="0">
                <a:solidFill>
                  <a:srgbClr val="FF0000"/>
                </a:solidFill>
                <a:latin typeface="微軟正黑體" panose="020B0604030504040204" pitchFamily="34" charset="-120"/>
                <a:ea typeface="微軟正黑體" panose="020B0604030504040204" pitchFamily="34" charset="-120"/>
              </a:rPr>
              <a:t>公分紅色圓棒與自動化平台設置區固定</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eaLnBrk="1" hangingPunct="1"/>
            <a:endParaRPr lang="en-US" altLang="zh-TW" sz="2400" b="1" dirty="0">
              <a:solidFill>
                <a:srgbClr val="000000"/>
              </a:solidFill>
              <a:latin typeface="微軟正黑體" panose="020B0604030504040204" pitchFamily="34" charset="-120"/>
              <a:ea typeface="微軟正黑體" panose="020B0604030504040204" pitchFamily="34" charset="-120"/>
            </a:endParaRPr>
          </a:p>
          <a:p>
            <a:pPr eaLnBrk="1" hangingPunct="1"/>
            <a:r>
              <a:rPr lang="zh-TW" altLang="en-US" sz="2400" b="1" dirty="0">
                <a:solidFill>
                  <a:srgbClr val="000000"/>
                </a:solidFill>
                <a:latin typeface="微軟正黑體" panose="020B0604030504040204" pitchFamily="34" charset="-120"/>
                <a:ea typeface="微軟正黑體" panose="020B0604030504040204" pitchFamily="34" charset="-120"/>
              </a:rPr>
              <a:t>作品高度不限</a:t>
            </a:r>
          </a:p>
          <a:p>
            <a:pPr eaLnBrk="1" hangingPunct="1"/>
            <a:endParaRPr lang="en-US" altLang="zh-TW" sz="2400" b="1" dirty="0">
              <a:solidFill>
                <a:srgbClr val="FF0000"/>
              </a:solidFill>
              <a:latin typeface="微軟正黑體" panose="020B0604030504040204" pitchFamily="34" charset="-120"/>
              <a:ea typeface="微軟正黑體" panose="020B0604030504040204" pitchFamily="34" charset="-120"/>
            </a:endParaRPr>
          </a:p>
          <a:p>
            <a:pPr eaLnBrk="1" hangingPunct="1"/>
            <a:r>
              <a:rPr lang="zh-TW" altLang="en-US" sz="2400" b="1" dirty="0">
                <a:solidFill>
                  <a:srgbClr val="000000"/>
                </a:solidFill>
                <a:latin typeface="微軟正黑體" panose="020B0604030504040204" pitchFamily="34" charset="-120"/>
                <a:ea typeface="微軟正黑體" panose="020B0604030504040204" pitchFamily="34" charset="-120"/>
              </a:rPr>
              <a:t>若機器人伸展後超出尺寸不在此限，但須以遙控或電控方式操作，不可透過其它外力使其伸展。</a:t>
            </a:r>
          </a:p>
          <a:p>
            <a:pPr eaLnBrk="1" hangingPunct="1"/>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A3237A41-6744-4D76-A30C-0A442C46ECB8}"/>
              </a:ext>
            </a:extLst>
          </p:cNvPr>
          <p:cNvGrpSpPr/>
          <p:nvPr/>
        </p:nvGrpSpPr>
        <p:grpSpPr>
          <a:xfrm>
            <a:off x="107504" y="1353201"/>
            <a:ext cx="3240360" cy="707887"/>
            <a:chOff x="179512" y="1353201"/>
            <a:chExt cx="3240360" cy="707887"/>
          </a:xfrm>
        </p:grpSpPr>
        <p:sp>
          <p:nvSpPr>
            <p:cNvPr id="16" name="箭號: 五邊形 15">
              <a:extLst>
                <a:ext uri="{FF2B5EF4-FFF2-40B4-BE49-F238E27FC236}">
                  <a16:creationId xmlns:a16="http://schemas.microsoft.com/office/drawing/2014/main" id="{B360D936-3508-4BFD-B30F-67611B2FE8D5}"/>
                </a:ext>
              </a:extLst>
            </p:cNvPr>
            <p:cNvSpPr/>
            <p:nvPr/>
          </p:nvSpPr>
          <p:spPr>
            <a:xfrm>
              <a:off x="179512" y="1353201"/>
              <a:ext cx="3240360" cy="707887"/>
            </a:xfrm>
            <a:prstGeom prst="homePlat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25" name="矩形 24">
              <a:extLst>
                <a:ext uri="{FF2B5EF4-FFF2-40B4-BE49-F238E27FC236}">
                  <a16:creationId xmlns:a16="http://schemas.microsoft.com/office/drawing/2014/main" id="{68188CDF-A764-40A0-B444-C3DDD796EE1F}"/>
                </a:ext>
              </a:extLst>
            </p:cNvPr>
            <p:cNvSpPr/>
            <p:nvPr/>
          </p:nvSpPr>
          <p:spPr>
            <a:xfrm>
              <a:off x="681437" y="1353201"/>
              <a:ext cx="2236510" cy="707886"/>
            </a:xfrm>
            <a:prstGeom prst="rect">
              <a:avLst/>
            </a:prstGeom>
          </p:spPr>
          <p:txBody>
            <a:bodyPr wrap="none">
              <a:spAutoFit/>
            </a:bodyPr>
            <a:lstStyle/>
            <a:p>
              <a:pPr algn="ctr" eaLnBrk="1" fontAlgn="auto" hangingPunct="1">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作品尺寸</a:t>
              </a:r>
              <a:endParaRPr kumimoji="0" lang="en-US" altLang="zh-TW" sz="40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Tree>
    <p:extLst>
      <p:ext uri="{BB962C8B-B14F-4D97-AF65-F5344CB8AC3E}">
        <p14:creationId xmlns:p14="http://schemas.microsoft.com/office/powerpoint/2010/main" val="1102110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14494</TotalTime>
  <Words>8179</Words>
  <Application>Microsoft Office PowerPoint</Application>
  <PresentationFormat>如螢幕大小 (4:3)</PresentationFormat>
  <Paragraphs>627</Paragraphs>
  <Slides>28</Slides>
  <Notes>17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28</vt:i4>
      </vt:variant>
    </vt:vector>
  </HeadingPairs>
  <TitlesOfParts>
    <vt:vector size="37" baseType="lpstr">
      <vt:lpstr>微軟正黑體</vt:lpstr>
      <vt:lpstr>新細明體</vt:lpstr>
      <vt:lpstr>標楷體</vt:lpstr>
      <vt:lpstr>Arial</vt:lpstr>
      <vt:lpstr>Calibri</vt:lpstr>
      <vt:lpstr>Garamond</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mihalywu</dc:creator>
  <cp:lastModifiedBy>P5440UF</cp:lastModifiedBy>
  <cp:revision>26</cp:revision>
  <cp:lastPrinted>2018-04-03T06:27:33Z</cp:lastPrinted>
  <dcterms:created xsi:type="dcterms:W3CDTF">2014-10-23T09:32:56Z</dcterms:created>
  <dcterms:modified xsi:type="dcterms:W3CDTF">2022-03-02T12:50:52Z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0008002409070000000001024120</vt:lpwstr>
  </property>
</Properties>
</file>