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81" r:id="rId8"/>
    <p:sldId id="260" r:id="rId9"/>
    <p:sldId id="261" r:id="rId10"/>
    <p:sldId id="262" r:id="rId11"/>
    <p:sldId id="264" r:id="rId12"/>
    <p:sldId id="263" r:id="rId13"/>
    <p:sldId id="266" r:id="rId14"/>
    <p:sldId id="276" r:id="rId15"/>
    <p:sldId id="275" r:id="rId16"/>
    <p:sldId id="277" r:id="rId17"/>
    <p:sldId id="274" r:id="rId18"/>
    <p:sldId id="267" r:id="rId19"/>
  </p:sldIdLst>
  <p:sldSz cx="18288000" cy="10287000"/>
  <p:notesSz cx="6858000" cy="9144000"/>
  <p:embeddedFontLst>
    <p:embeddedFont>
      <p:font typeface="Arial Unicode" panose="02020500000000000000" charset="-120"/>
      <p:regular r:id="rId20"/>
    </p:embeddedFont>
    <p:embeddedFont>
      <p:font typeface="Arial Unicode Bold" panose="02020500000000000000" charset="-120"/>
      <p:regular r:id="rId21"/>
    </p:embeddedFont>
    <p:embeddedFont>
      <p:font typeface="可画动感隶书" panose="02020500000000000000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2.svg"/><Relationship Id="rId10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6eVxFEqo1o?list=PLR2YllDQNgYsnoaAoAp1ia2JYhHXtoIAQ" TargetMode="Externa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2.svg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6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svg"/><Relationship Id="rId5" Type="http://schemas.openxmlformats.org/officeDocument/2006/relationships/image" Target="../media/image64.sv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openxmlformats.org/officeDocument/2006/relationships/image" Target="../media/image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MC-4inZm_8?list=PLR2YllDQNgYsnoaAoAp1ia2JYhHXtoIAQ" TargetMode="Externa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sv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35.jpeg"/><Relationship Id="rId2" Type="http://schemas.openxmlformats.org/officeDocument/2006/relationships/video" Target="https://www.youtube.com/embed/PocZ69y7SDM?list=PLR2YllDQNgYsnoaAoAp1ia2JYhHXtoIAQ" TargetMode="External"/><Relationship Id="rId1" Type="http://schemas.openxmlformats.org/officeDocument/2006/relationships/video" Target="https://www.youtube.com/embed/P0Ft8nxvGok?list=PLR2YllDQNgYsnoaAoAp1ia2JYhHXtoIAQ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openxmlformats.org/officeDocument/2006/relationships/image" Target="../media/image2.svg"/><Relationship Id="rId10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3746" y="964741"/>
            <a:ext cx="15120507" cy="8357517"/>
          </a:xfrm>
          <a:custGeom>
            <a:avLst/>
            <a:gdLst/>
            <a:ahLst/>
            <a:cxnLst/>
            <a:rect l="l" t="t" r="r" b="b"/>
            <a:pathLst>
              <a:path w="15120507" h="8357517">
                <a:moveTo>
                  <a:pt x="0" y="0"/>
                </a:moveTo>
                <a:lnTo>
                  <a:pt x="15120506" y="0"/>
                </a:lnTo>
                <a:lnTo>
                  <a:pt x="15120506" y="8357516"/>
                </a:lnTo>
                <a:lnTo>
                  <a:pt x="0" y="835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96324">
            <a:off x="554675" y="6848855"/>
            <a:ext cx="3900415" cy="1304866"/>
          </a:xfrm>
          <a:custGeom>
            <a:avLst/>
            <a:gdLst/>
            <a:ahLst/>
            <a:cxnLst/>
            <a:rect l="l" t="t" r="r" b="b"/>
            <a:pathLst>
              <a:path w="3900415" h="1304866">
                <a:moveTo>
                  <a:pt x="0" y="0"/>
                </a:moveTo>
                <a:lnTo>
                  <a:pt x="3900415" y="0"/>
                </a:lnTo>
                <a:lnTo>
                  <a:pt x="3900415" y="1304866"/>
                </a:lnTo>
                <a:lnTo>
                  <a:pt x="0" y="1304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520466" y="2489388"/>
            <a:ext cx="11252934" cy="5818098"/>
            <a:chOff x="0" y="-57150"/>
            <a:chExt cx="14180289" cy="7757463"/>
          </a:xfrm>
        </p:grpSpPr>
        <p:sp>
          <p:nvSpPr>
            <p:cNvPr id="5" name="TextBox 5"/>
            <p:cNvSpPr txBox="1"/>
            <p:nvPr/>
          </p:nvSpPr>
          <p:spPr>
            <a:xfrm>
              <a:off x="0" y="1655627"/>
              <a:ext cx="14180289" cy="3539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0699"/>
                </a:lnSpc>
              </a:pPr>
              <a:r>
                <a:rPr lang="en-US" sz="20699" dirty="0" err="1">
                  <a:solidFill>
                    <a:srgbClr val="FFA8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毒品防制</a:t>
              </a:r>
              <a:endParaRPr lang="en-US" sz="20699" dirty="0">
                <a:solidFill>
                  <a:srgbClr val="FFA800"/>
                </a:solidFill>
                <a:latin typeface="可画动感隶书"/>
                <a:ea typeface="可画动感隶书"/>
                <a:cs typeface="可画动感隶书"/>
                <a:sym typeface="可画动感隶书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838025"/>
              <a:ext cx="14180289" cy="862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9"/>
                </a:lnSpc>
              </a:pPr>
              <a:r>
                <a:rPr lang="en-US" sz="4400" dirty="0" err="1">
                  <a:solidFill>
                    <a:schemeClr val="tx2">
                      <a:lumMod val="75000"/>
                    </a:schemeClr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珍愛一生</a:t>
              </a:r>
              <a:r>
                <a:rPr lang="en-US" sz="4400" dirty="0">
                  <a:solidFill>
                    <a:schemeClr val="tx2">
                      <a:lumMod val="75000"/>
                    </a:schemeClr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 </a:t>
              </a:r>
              <a:r>
                <a:rPr lang="zh-TW" altLang="en-US" sz="4400" dirty="0">
                  <a:solidFill>
                    <a:schemeClr val="tx2">
                      <a:lumMod val="75000"/>
                    </a:schemeClr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 </a:t>
              </a:r>
              <a:r>
                <a:rPr lang="en-US" sz="4400" dirty="0">
                  <a:solidFill>
                    <a:schemeClr val="tx2">
                      <a:lumMod val="75000"/>
                    </a:schemeClr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   </a:t>
              </a:r>
              <a:r>
                <a:rPr lang="en-US" sz="4400" dirty="0" err="1">
                  <a:solidFill>
                    <a:schemeClr val="tx2">
                      <a:lumMod val="75000"/>
                    </a:schemeClr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遠離毒品</a:t>
              </a:r>
              <a:endParaRPr lang="en-US" sz="4400" dirty="0">
                <a:solidFill>
                  <a:schemeClr val="tx2">
                    <a:lumMod val="75000"/>
                  </a:schemeClr>
                </a:solidFill>
                <a:latin typeface="Arial Unicode"/>
                <a:ea typeface="Arial Unicode"/>
                <a:cs typeface="Arial Unicode"/>
                <a:sym typeface="Arial Unicode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4180289" cy="7378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4800" b="1" spc="44" dirty="0">
                  <a:solidFill>
                    <a:srgbClr val="29292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南</a:t>
              </a:r>
              <a:r>
                <a:rPr lang="zh-TW" altLang="en-US" sz="4800" b="1" spc="44" dirty="0">
                  <a:solidFill>
                    <a:srgbClr val="29292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 </a:t>
              </a:r>
              <a:r>
                <a:rPr lang="en-US" sz="4800" b="1" spc="44" dirty="0">
                  <a:solidFill>
                    <a:srgbClr val="29292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州</a:t>
              </a:r>
              <a:r>
                <a:rPr lang="zh-TW" altLang="en-US" sz="4800" b="1" spc="44" dirty="0">
                  <a:solidFill>
                    <a:srgbClr val="29292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 </a:t>
              </a:r>
              <a:r>
                <a:rPr lang="en-US" sz="4800" b="1" spc="44" dirty="0">
                  <a:solidFill>
                    <a:srgbClr val="29292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國</a:t>
              </a:r>
              <a:r>
                <a:rPr lang="zh-TW" altLang="en-US" sz="4800" b="1" spc="44" dirty="0">
                  <a:solidFill>
                    <a:srgbClr val="29292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 </a:t>
              </a:r>
              <a:r>
                <a:rPr lang="en-US" sz="4800" b="1" spc="44" dirty="0">
                  <a:solidFill>
                    <a:srgbClr val="292929"/>
                  </a:solidFill>
                  <a:latin typeface="Arial Unicode Bold"/>
                  <a:ea typeface="Arial Unicode Bold"/>
                  <a:cs typeface="Arial Unicode Bold"/>
                  <a:sym typeface="Arial Unicode Bold"/>
                </a:rPr>
                <a:t>中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489299" y="4231427"/>
            <a:ext cx="3458507" cy="3269861"/>
          </a:xfrm>
          <a:custGeom>
            <a:avLst/>
            <a:gdLst/>
            <a:ahLst/>
            <a:cxnLst/>
            <a:rect l="l" t="t" r="r" b="b"/>
            <a:pathLst>
              <a:path w="3458507" h="3269861">
                <a:moveTo>
                  <a:pt x="0" y="0"/>
                </a:moveTo>
                <a:lnTo>
                  <a:pt x="3458507" y="0"/>
                </a:lnTo>
                <a:lnTo>
                  <a:pt x="3458507" y="3269861"/>
                </a:lnTo>
                <a:lnTo>
                  <a:pt x="0" y="3269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316855">
            <a:off x="14239118" y="1512743"/>
            <a:ext cx="3201028" cy="1018509"/>
          </a:xfrm>
          <a:custGeom>
            <a:avLst/>
            <a:gdLst/>
            <a:ahLst/>
            <a:cxnLst/>
            <a:rect l="l" t="t" r="r" b="b"/>
            <a:pathLst>
              <a:path w="3201028" h="1018509">
                <a:moveTo>
                  <a:pt x="0" y="0"/>
                </a:moveTo>
                <a:lnTo>
                  <a:pt x="3201028" y="0"/>
                </a:lnTo>
                <a:lnTo>
                  <a:pt x="3201028" y="1018509"/>
                </a:lnTo>
                <a:lnTo>
                  <a:pt x="0" y="10185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781" y="692819"/>
            <a:ext cx="16104439" cy="8901363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4624" y="419100"/>
            <a:ext cx="13622376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網路迷因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-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吸強力膠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(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八嘎</a:t>
            </a:r>
            <a:r>
              <a:rPr lang="en-US" altLang="zh-TW" sz="9000" dirty="0" err="1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nono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)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4" name="Freeform 4"/>
          <p:cNvSpPr/>
          <p:nvPr/>
        </p:nvSpPr>
        <p:spPr>
          <a:xfrm rot="2085914">
            <a:off x="-690579" y="8469276"/>
            <a:ext cx="3564719" cy="1134229"/>
          </a:xfrm>
          <a:custGeom>
            <a:avLst/>
            <a:gdLst/>
            <a:ahLst/>
            <a:cxnLst/>
            <a:rect l="l" t="t" r="r" b="b"/>
            <a:pathLst>
              <a:path w="3564719" h="1134229">
                <a:moveTo>
                  <a:pt x="0" y="0"/>
                </a:moveTo>
                <a:lnTo>
                  <a:pt x="3564719" y="0"/>
                </a:lnTo>
                <a:lnTo>
                  <a:pt x="3564719" y="1134229"/>
                </a:lnTo>
                <a:lnTo>
                  <a:pt x="0" y="1134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11306" y="145629"/>
            <a:ext cx="2917380" cy="2178471"/>
          </a:xfrm>
          <a:custGeom>
            <a:avLst/>
            <a:gdLst/>
            <a:ahLst/>
            <a:cxnLst/>
            <a:rect l="l" t="t" r="r" b="b"/>
            <a:pathLst>
              <a:path w="3703136" h="2740321">
                <a:moveTo>
                  <a:pt x="0" y="0"/>
                </a:moveTo>
                <a:lnTo>
                  <a:pt x="3703136" y="0"/>
                </a:lnTo>
                <a:lnTo>
                  <a:pt x="3703136" y="2740321"/>
                </a:lnTo>
                <a:lnTo>
                  <a:pt x="0" y="27403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巴嘎NONO">
            <a:hlinkClick r:id="" action="ppaction://media"/>
            <a:extLst>
              <a:ext uri="{FF2B5EF4-FFF2-40B4-BE49-F238E27FC236}">
                <a16:creationId xmlns:a16="http://schemas.microsoft.com/office/drawing/2014/main" id="{6BB9E9AE-8649-4B86-A26A-9BC49DD983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7306" y="1753998"/>
            <a:ext cx="13622376" cy="7662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0767"/>
            <a:ext cx="18287999" cy="10051633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1137" y="256535"/>
            <a:ext cx="9909880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勇敢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say no! 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拒絕毒品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7D9F5FE-4502-43C6-B760-60D491FBE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43" y="1576912"/>
            <a:ext cx="16014967" cy="8616955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21298667">
            <a:off x="15841531" y="339823"/>
            <a:ext cx="1991063" cy="2012533"/>
          </a:xfrm>
          <a:custGeom>
            <a:avLst/>
            <a:gdLst/>
            <a:ahLst/>
            <a:cxnLst/>
            <a:rect l="l" t="t" r="r" b="b"/>
            <a:pathLst>
              <a:path w="2145759" h="2059928">
                <a:moveTo>
                  <a:pt x="0" y="0"/>
                </a:moveTo>
                <a:lnTo>
                  <a:pt x="2145759" y="0"/>
                </a:lnTo>
                <a:lnTo>
                  <a:pt x="2145759" y="2059928"/>
                </a:lnTo>
                <a:lnTo>
                  <a:pt x="0" y="2059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1586A1D-9C3A-4432-B07E-619DBF223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3029">
            <a:off x="16554673" y="8396973"/>
            <a:ext cx="1798739" cy="20932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763750" y="7734300"/>
            <a:ext cx="1440334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.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4" name="Freeform 4"/>
          <p:cNvSpPr/>
          <p:nvPr/>
        </p:nvSpPr>
        <p:spPr>
          <a:xfrm rot="-1150833">
            <a:off x="-180696" y="429299"/>
            <a:ext cx="2952193" cy="790423"/>
          </a:xfrm>
          <a:custGeom>
            <a:avLst/>
            <a:gdLst/>
            <a:ahLst/>
            <a:cxnLst/>
            <a:rect l="l" t="t" r="r" b="b"/>
            <a:pathLst>
              <a:path w="3674331" h="1082258">
                <a:moveTo>
                  <a:pt x="0" y="0"/>
                </a:moveTo>
                <a:lnTo>
                  <a:pt x="3674331" y="0"/>
                </a:lnTo>
                <a:lnTo>
                  <a:pt x="3674331" y="1082257"/>
                </a:lnTo>
                <a:lnTo>
                  <a:pt x="0" y="1082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14988" y="7116196"/>
            <a:ext cx="2773012" cy="3170804"/>
          </a:xfrm>
          <a:custGeom>
            <a:avLst/>
            <a:gdLst/>
            <a:ahLst/>
            <a:cxnLst/>
            <a:rect l="l" t="t" r="r" b="b"/>
            <a:pathLst>
              <a:path w="2773012" h="3170804">
                <a:moveTo>
                  <a:pt x="0" y="0"/>
                </a:moveTo>
                <a:lnTo>
                  <a:pt x="2773012" y="0"/>
                </a:lnTo>
                <a:lnTo>
                  <a:pt x="2773012" y="3170804"/>
                </a:lnTo>
                <a:lnTo>
                  <a:pt x="0" y="3170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線上媒體 5" title="英雄也難過毒品關！(蔡阿嘎X中信反毒教育基金會)">
            <a:hlinkClick r:id="" action="ppaction://media"/>
            <a:extLst>
              <a:ext uri="{FF2B5EF4-FFF2-40B4-BE49-F238E27FC236}">
                <a16:creationId xmlns:a16="http://schemas.microsoft.com/office/drawing/2014/main" id="{231851A2-5C24-42D0-AFD5-3C3701ECB6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1528589" y="1181100"/>
            <a:ext cx="15235161" cy="8607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46">
            <a:off x="-940575" y="-5401669"/>
            <a:ext cx="19872358" cy="10803337"/>
          </a:xfrm>
          <a:custGeom>
            <a:avLst/>
            <a:gdLst/>
            <a:ahLst/>
            <a:cxnLst/>
            <a:rect l="l" t="t" r="r" b="b"/>
            <a:pathLst>
              <a:path w="19872358" h="10803337">
                <a:moveTo>
                  <a:pt x="0" y="0"/>
                </a:moveTo>
                <a:lnTo>
                  <a:pt x="19872358" y="0"/>
                </a:lnTo>
                <a:lnTo>
                  <a:pt x="19872358" y="10803337"/>
                </a:lnTo>
                <a:lnTo>
                  <a:pt x="0" y="10803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12362" y="1693264"/>
            <a:ext cx="2483089" cy="2839291"/>
          </a:xfrm>
          <a:custGeom>
            <a:avLst/>
            <a:gdLst/>
            <a:ahLst/>
            <a:cxnLst/>
            <a:rect l="l" t="t" r="r" b="b"/>
            <a:pathLst>
              <a:path w="2483089" h="2839291">
                <a:moveTo>
                  <a:pt x="0" y="0"/>
                </a:moveTo>
                <a:lnTo>
                  <a:pt x="2483090" y="0"/>
                </a:lnTo>
                <a:lnTo>
                  <a:pt x="2483090" y="2839292"/>
                </a:lnTo>
                <a:lnTo>
                  <a:pt x="0" y="2839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040752"/>
            <a:ext cx="2698191" cy="2551017"/>
          </a:xfrm>
          <a:custGeom>
            <a:avLst/>
            <a:gdLst/>
            <a:ahLst/>
            <a:cxnLst/>
            <a:rect l="l" t="t" r="r" b="b"/>
            <a:pathLst>
              <a:path w="2698191" h="2551017">
                <a:moveTo>
                  <a:pt x="0" y="0"/>
                </a:moveTo>
                <a:lnTo>
                  <a:pt x="2698191" y="0"/>
                </a:lnTo>
                <a:lnTo>
                  <a:pt x="2698191" y="2551017"/>
                </a:lnTo>
                <a:lnTo>
                  <a:pt x="0" y="2551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629284"/>
              </p:ext>
            </p:extLst>
          </p:nvPr>
        </p:nvGraphicFramePr>
        <p:xfrm>
          <a:off x="1723533" y="5003541"/>
          <a:ext cx="15056868" cy="4086225"/>
        </p:xfrm>
        <a:graphic>
          <a:graphicData uri="http://schemas.openxmlformats.org/drawingml/2006/table">
            <a:tbl>
              <a:tblPr/>
              <a:tblGrid>
                <a:gridCol w="1926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1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4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2304466" y="2060784"/>
            <a:ext cx="13685579" cy="2473045"/>
            <a:chOff x="-11289" y="1376111"/>
            <a:chExt cx="18247439" cy="3297393"/>
          </a:xfrm>
        </p:grpSpPr>
        <p:sp>
          <p:nvSpPr>
            <p:cNvPr id="7" name="TextBox 7"/>
            <p:cNvSpPr txBox="1"/>
            <p:nvPr/>
          </p:nvSpPr>
          <p:spPr>
            <a:xfrm>
              <a:off x="19972" y="3859520"/>
              <a:ext cx="18216178" cy="81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zh-TW" altLang="en-US" sz="5400" dirty="0">
                  <a:solidFill>
                    <a:srgbClr val="FFFFFF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第一題</a:t>
              </a:r>
              <a:endParaRPr lang="en-US" sz="5400" dirty="0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1289" y="1376111"/>
              <a:ext cx="18216178" cy="1725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zh-TW" altLang="en-US" sz="20000" dirty="0">
                  <a:solidFill>
                    <a:srgbClr val="FFFFFF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有獎徵答</a:t>
              </a:r>
              <a:endParaRPr lang="en-US" sz="20000" dirty="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endParaRPr>
            </a:p>
          </p:txBody>
        </p:sp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B70DC6D8-70B0-4DED-980A-E9E7B4666F61}"/>
              </a:ext>
            </a:extLst>
          </p:cNvPr>
          <p:cNvSpPr txBox="1"/>
          <p:nvPr/>
        </p:nvSpPr>
        <p:spPr>
          <a:xfrm>
            <a:off x="1723533" y="6184188"/>
            <a:ext cx="16005667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Q1: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</a:t>
            </a:r>
            <a:endParaRPr lang="en-US" altLang="zh-TW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  <a:p>
            <a:pPr algn="l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請問大麻屬於哪種毒品類型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?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46">
            <a:off x="-940575" y="-5401669"/>
            <a:ext cx="19872358" cy="10803337"/>
          </a:xfrm>
          <a:custGeom>
            <a:avLst/>
            <a:gdLst/>
            <a:ahLst/>
            <a:cxnLst/>
            <a:rect l="l" t="t" r="r" b="b"/>
            <a:pathLst>
              <a:path w="19872358" h="10803337">
                <a:moveTo>
                  <a:pt x="0" y="0"/>
                </a:moveTo>
                <a:lnTo>
                  <a:pt x="19872358" y="0"/>
                </a:lnTo>
                <a:lnTo>
                  <a:pt x="19872358" y="10803337"/>
                </a:lnTo>
                <a:lnTo>
                  <a:pt x="0" y="10803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12362" y="1693264"/>
            <a:ext cx="2483089" cy="2839291"/>
          </a:xfrm>
          <a:custGeom>
            <a:avLst/>
            <a:gdLst/>
            <a:ahLst/>
            <a:cxnLst/>
            <a:rect l="l" t="t" r="r" b="b"/>
            <a:pathLst>
              <a:path w="2483089" h="2839291">
                <a:moveTo>
                  <a:pt x="0" y="0"/>
                </a:moveTo>
                <a:lnTo>
                  <a:pt x="2483090" y="0"/>
                </a:lnTo>
                <a:lnTo>
                  <a:pt x="2483090" y="2839292"/>
                </a:lnTo>
                <a:lnTo>
                  <a:pt x="0" y="2839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040752"/>
            <a:ext cx="2698191" cy="2551017"/>
          </a:xfrm>
          <a:custGeom>
            <a:avLst/>
            <a:gdLst/>
            <a:ahLst/>
            <a:cxnLst/>
            <a:rect l="l" t="t" r="r" b="b"/>
            <a:pathLst>
              <a:path w="2698191" h="2551017">
                <a:moveTo>
                  <a:pt x="0" y="0"/>
                </a:moveTo>
                <a:lnTo>
                  <a:pt x="2698191" y="0"/>
                </a:lnTo>
                <a:lnTo>
                  <a:pt x="2698191" y="2551017"/>
                </a:lnTo>
                <a:lnTo>
                  <a:pt x="0" y="2551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723533" y="5003541"/>
          <a:ext cx="15056868" cy="4086225"/>
        </p:xfrm>
        <a:graphic>
          <a:graphicData uri="http://schemas.openxmlformats.org/drawingml/2006/table">
            <a:tbl>
              <a:tblPr/>
              <a:tblGrid>
                <a:gridCol w="1926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1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4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2304466" y="2060784"/>
            <a:ext cx="13685579" cy="2473045"/>
            <a:chOff x="-11289" y="1376111"/>
            <a:chExt cx="18247439" cy="3297393"/>
          </a:xfrm>
        </p:grpSpPr>
        <p:sp>
          <p:nvSpPr>
            <p:cNvPr id="7" name="TextBox 7"/>
            <p:cNvSpPr txBox="1"/>
            <p:nvPr/>
          </p:nvSpPr>
          <p:spPr>
            <a:xfrm>
              <a:off x="19972" y="3859520"/>
              <a:ext cx="18216178" cy="81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zh-TW" altLang="en-US" sz="5400" dirty="0">
                  <a:solidFill>
                    <a:srgbClr val="FFFFFF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第二題</a:t>
              </a:r>
              <a:endParaRPr lang="en-US" sz="5400" dirty="0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1289" y="1376111"/>
              <a:ext cx="18216178" cy="1725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zh-TW" altLang="en-US" sz="20000" dirty="0">
                  <a:solidFill>
                    <a:srgbClr val="FFFFFF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有獎徵答</a:t>
              </a:r>
              <a:endParaRPr lang="en-US" sz="20000" dirty="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endParaRPr>
            </a:p>
          </p:txBody>
        </p:sp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B70DC6D8-70B0-4DED-980A-E9E7B4666F61}"/>
              </a:ext>
            </a:extLst>
          </p:cNvPr>
          <p:cNvSpPr txBox="1"/>
          <p:nvPr/>
        </p:nvSpPr>
        <p:spPr>
          <a:xfrm>
            <a:off x="1757400" y="5293731"/>
            <a:ext cx="16005667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Q2: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</a:t>
            </a:r>
            <a:endParaRPr lang="en-US" altLang="zh-TW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  <a:p>
            <a:pPr algn="l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請問常常說使用什麼毒品，會導致膀胱無力，未來可能需要包尿布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?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</p:spTree>
    <p:extLst>
      <p:ext uri="{BB962C8B-B14F-4D97-AF65-F5344CB8AC3E}">
        <p14:creationId xmlns:p14="http://schemas.microsoft.com/office/powerpoint/2010/main" val="194260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46">
            <a:off x="-940575" y="-5401669"/>
            <a:ext cx="19872358" cy="10803337"/>
          </a:xfrm>
          <a:custGeom>
            <a:avLst/>
            <a:gdLst/>
            <a:ahLst/>
            <a:cxnLst/>
            <a:rect l="l" t="t" r="r" b="b"/>
            <a:pathLst>
              <a:path w="19872358" h="10803337">
                <a:moveTo>
                  <a:pt x="0" y="0"/>
                </a:moveTo>
                <a:lnTo>
                  <a:pt x="19872358" y="0"/>
                </a:lnTo>
                <a:lnTo>
                  <a:pt x="19872358" y="10803337"/>
                </a:lnTo>
                <a:lnTo>
                  <a:pt x="0" y="10803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12362" y="1693264"/>
            <a:ext cx="2483089" cy="2839291"/>
          </a:xfrm>
          <a:custGeom>
            <a:avLst/>
            <a:gdLst/>
            <a:ahLst/>
            <a:cxnLst/>
            <a:rect l="l" t="t" r="r" b="b"/>
            <a:pathLst>
              <a:path w="2483089" h="2839291">
                <a:moveTo>
                  <a:pt x="0" y="0"/>
                </a:moveTo>
                <a:lnTo>
                  <a:pt x="2483090" y="0"/>
                </a:lnTo>
                <a:lnTo>
                  <a:pt x="2483090" y="2839292"/>
                </a:lnTo>
                <a:lnTo>
                  <a:pt x="0" y="2839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040752"/>
            <a:ext cx="2698191" cy="2551017"/>
          </a:xfrm>
          <a:custGeom>
            <a:avLst/>
            <a:gdLst/>
            <a:ahLst/>
            <a:cxnLst/>
            <a:rect l="l" t="t" r="r" b="b"/>
            <a:pathLst>
              <a:path w="2698191" h="2551017">
                <a:moveTo>
                  <a:pt x="0" y="0"/>
                </a:moveTo>
                <a:lnTo>
                  <a:pt x="2698191" y="0"/>
                </a:lnTo>
                <a:lnTo>
                  <a:pt x="2698191" y="2551017"/>
                </a:lnTo>
                <a:lnTo>
                  <a:pt x="0" y="2551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723533" y="5003541"/>
          <a:ext cx="15056868" cy="4086225"/>
        </p:xfrm>
        <a:graphic>
          <a:graphicData uri="http://schemas.openxmlformats.org/drawingml/2006/table">
            <a:tbl>
              <a:tblPr/>
              <a:tblGrid>
                <a:gridCol w="1926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1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4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2304466" y="2060784"/>
            <a:ext cx="13685579" cy="2473045"/>
            <a:chOff x="-11289" y="1376111"/>
            <a:chExt cx="18247439" cy="3297393"/>
          </a:xfrm>
        </p:grpSpPr>
        <p:sp>
          <p:nvSpPr>
            <p:cNvPr id="7" name="TextBox 7"/>
            <p:cNvSpPr txBox="1"/>
            <p:nvPr/>
          </p:nvSpPr>
          <p:spPr>
            <a:xfrm>
              <a:off x="19972" y="3859520"/>
              <a:ext cx="18216178" cy="81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zh-TW" altLang="en-US" sz="5400" dirty="0">
                  <a:solidFill>
                    <a:srgbClr val="FFFFFF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第三題</a:t>
              </a:r>
              <a:endParaRPr lang="en-US" sz="5400" dirty="0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1289" y="1376111"/>
              <a:ext cx="18216178" cy="1725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zh-TW" altLang="en-US" sz="20000" dirty="0">
                  <a:solidFill>
                    <a:srgbClr val="FFFFFF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有獎徵答</a:t>
              </a:r>
              <a:endParaRPr lang="en-US" sz="20000" dirty="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endParaRPr>
            </a:p>
          </p:txBody>
        </p:sp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B70DC6D8-70B0-4DED-980A-E9E7B4666F61}"/>
              </a:ext>
            </a:extLst>
          </p:cNvPr>
          <p:cNvSpPr txBox="1"/>
          <p:nvPr/>
        </p:nvSpPr>
        <p:spPr>
          <a:xfrm>
            <a:off x="1723533" y="6184188"/>
            <a:ext cx="16005667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Q3: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</a:t>
            </a:r>
            <a:endParaRPr lang="en-US" altLang="zh-TW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  <a:p>
            <a:pPr algn="l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請問吸貓貓屬於哪種類型劑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?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</p:spTree>
    <p:extLst>
      <p:ext uri="{BB962C8B-B14F-4D97-AF65-F5344CB8AC3E}">
        <p14:creationId xmlns:p14="http://schemas.microsoft.com/office/powerpoint/2010/main" val="4211191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46">
            <a:off x="-940575" y="-5401669"/>
            <a:ext cx="19872358" cy="10803337"/>
          </a:xfrm>
          <a:custGeom>
            <a:avLst/>
            <a:gdLst/>
            <a:ahLst/>
            <a:cxnLst/>
            <a:rect l="l" t="t" r="r" b="b"/>
            <a:pathLst>
              <a:path w="19872358" h="10803337">
                <a:moveTo>
                  <a:pt x="0" y="0"/>
                </a:moveTo>
                <a:lnTo>
                  <a:pt x="19872358" y="0"/>
                </a:lnTo>
                <a:lnTo>
                  <a:pt x="19872358" y="10803337"/>
                </a:lnTo>
                <a:lnTo>
                  <a:pt x="0" y="10803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12362" y="1693264"/>
            <a:ext cx="2483089" cy="2839291"/>
          </a:xfrm>
          <a:custGeom>
            <a:avLst/>
            <a:gdLst/>
            <a:ahLst/>
            <a:cxnLst/>
            <a:rect l="l" t="t" r="r" b="b"/>
            <a:pathLst>
              <a:path w="2483089" h="2839291">
                <a:moveTo>
                  <a:pt x="0" y="0"/>
                </a:moveTo>
                <a:lnTo>
                  <a:pt x="2483090" y="0"/>
                </a:lnTo>
                <a:lnTo>
                  <a:pt x="2483090" y="2839292"/>
                </a:lnTo>
                <a:lnTo>
                  <a:pt x="0" y="2839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040752"/>
            <a:ext cx="2698191" cy="2551017"/>
          </a:xfrm>
          <a:custGeom>
            <a:avLst/>
            <a:gdLst/>
            <a:ahLst/>
            <a:cxnLst/>
            <a:rect l="l" t="t" r="r" b="b"/>
            <a:pathLst>
              <a:path w="2698191" h="2551017">
                <a:moveTo>
                  <a:pt x="0" y="0"/>
                </a:moveTo>
                <a:lnTo>
                  <a:pt x="2698191" y="0"/>
                </a:lnTo>
                <a:lnTo>
                  <a:pt x="2698191" y="2551017"/>
                </a:lnTo>
                <a:lnTo>
                  <a:pt x="0" y="2551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723533" y="5003541"/>
          <a:ext cx="15056868" cy="4086225"/>
        </p:xfrm>
        <a:graphic>
          <a:graphicData uri="http://schemas.openxmlformats.org/drawingml/2006/table">
            <a:tbl>
              <a:tblPr/>
              <a:tblGrid>
                <a:gridCol w="1926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1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4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2304466" y="2060784"/>
            <a:ext cx="13685579" cy="2473045"/>
            <a:chOff x="-11289" y="1376111"/>
            <a:chExt cx="18247439" cy="3297393"/>
          </a:xfrm>
        </p:grpSpPr>
        <p:sp>
          <p:nvSpPr>
            <p:cNvPr id="7" name="TextBox 7"/>
            <p:cNvSpPr txBox="1"/>
            <p:nvPr/>
          </p:nvSpPr>
          <p:spPr>
            <a:xfrm>
              <a:off x="19972" y="3859520"/>
              <a:ext cx="18216178" cy="81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zh-TW" altLang="en-US" sz="5400" dirty="0">
                  <a:solidFill>
                    <a:srgbClr val="FFFFFF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第四題</a:t>
              </a:r>
              <a:endParaRPr lang="en-US" sz="5400" dirty="0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1289" y="1376111"/>
              <a:ext cx="18216178" cy="1725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zh-TW" altLang="en-US" sz="20000" dirty="0">
                  <a:solidFill>
                    <a:srgbClr val="FFFFFF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有獎徵答</a:t>
              </a:r>
              <a:endParaRPr lang="en-US" sz="20000" dirty="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endParaRPr>
            </a:p>
          </p:txBody>
        </p:sp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B70DC6D8-70B0-4DED-980A-E9E7B4666F61}"/>
              </a:ext>
            </a:extLst>
          </p:cNvPr>
          <p:cNvSpPr txBox="1"/>
          <p:nvPr/>
        </p:nvSpPr>
        <p:spPr>
          <a:xfrm>
            <a:off x="1723533" y="6184188"/>
            <a:ext cx="16005667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Q4: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</a:t>
            </a:r>
            <a:endParaRPr lang="en-US" altLang="zh-TW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  <a:p>
            <a:pPr algn="l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請問何為新興毒品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?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(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簡答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)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</p:spTree>
    <p:extLst>
      <p:ext uri="{BB962C8B-B14F-4D97-AF65-F5344CB8AC3E}">
        <p14:creationId xmlns:p14="http://schemas.microsoft.com/office/powerpoint/2010/main" val="1580202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5446">
            <a:off x="-940575" y="-5401669"/>
            <a:ext cx="19872358" cy="10803337"/>
          </a:xfrm>
          <a:custGeom>
            <a:avLst/>
            <a:gdLst/>
            <a:ahLst/>
            <a:cxnLst/>
            <a:rect l="l" t="t" r="r" b="b"/>
            <a:pathLst>
              <a:path w="19872358" h="10803337">
                <a:moveTo>
                  <a:pt x="0" y="0"/>
                </a:moveTo>
                <a:lnTo>
                  <a:pt x="19872358" y="0"/>
                </a:lnTo>
                <a:lnTo>
                  <a:pt x="19872358" y="10803337"/>
                </a:lnTo>
                <a:lnTo>
                  <a:pt x="0" y="108033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12362" y="1693264"/>
            <a:ext cx="2483089" cy="2839291"/>
          </a:xfrm>
          <a:custGeom>
            <a:avLst/>
            <a:gdLst/>
            <a:ahLst/>
            <a:cxnLst/>
            <a:rect l="l" t="t" r="r" b="b"/>
            <a:pathLst>
              <a:path w="2483089" h="2839291">
                <a:moveTo>
                  <a:pt x="0" y="0"/>
                </a:moveTo>
                <a:lnTo>
                  <a:pt x="2483090" y="0"/>
                </a:lnTo>
                <a:lnTo>
                  <a:pt x="2483090" y="2839292"/>
                </a:lnTo>
                <a:lnTo>
                  <a:pt x="0" y="2839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040752"/>
            <a:ext cx="2698191" cy="2551017"/>
          </a:xfrm>
          <a:custGeom>
            <a:avLst/>
            <a:gdLst/>
            <a:ahLst/>
            <a:cxnLst/>
            <a:rect l="l" t="t" r="r" b="b"/>
            <a:pathLst>
              <a:path w="2698191" h="2551017">
                <a:moveTo>
                  <a:pt x="0" y="0"/>
                </a:moveTo>
                <a:lnTo>
                  <a:pt x="2698191" y="0"/>
                </a:lnTo>
                <a:lnTo>
                  <a:pt x="2698191" y="2551017"/>
                </a:lnTo>
                <a:lnTo>
                  <a:pt x="0" y="25510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723533" y="5003541"/>
          <a:ext cx="15056868" cy="4086225"/>
        </p:xfrm>
        <a:graphic>
          <a:graphicData uri="http://schemas.openxmlformats.org/drawingml/2006/table">
            <a:tbl>
              <a:tblPr/>
              <a:tblGrid>
                <a:gridCol w="1926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1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4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2075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oup 6"/>
          <p:cNvGrpSpPr/>
          <p:nvPr/>
        </p:nvGrpSpPr>
        <p:grpSpPr>
          <a:xfrm>
            <a:off x="2304466" y="2060784"/>
            <a:ext cx="13685579" cy="2473045"/>
            <a:chOff x="-11289" y="1376111"/>
            <a:chExt cx="18247439" cy="3297393"/>
          </a:xfrm>
        </p:grpSpPr>
        <p:sp>
          <p:nvSpPr>
            <p:cNvPr id="7" name="TextBox 7"/>
            <p:cNvSpPr txBox="1"/>
            <p:nvPr/>
          </p:nvSpPr>
          <p:spPr>
            <a:xfrm>
              <a:off x="19972" y="3859520"/>
              <a:ext cx="18216178" cy="813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zh-TW" altLang="en-US" sz="5400" dirty="0">
                  <a:solidFill>
                    <a:srgbClr val="FFFFFF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第五題</a:t>
              </a:r>
              <a:endParaRPr lang="en-US" sz="5400" dirty="0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1289" y="1376111"/>
              <a:ext cx="18216178" cy="1725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zh-TW" altLang="en-US" sz="20000" dirty="0">
                  <a:solidFill>
                    <a:srgbClr val="FFFFFF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有獎徵答</a:t>
              </a:r>
              <a:endParaRPr lang="en-US" sz="20000" dirty="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endParaRPr>
            </a:p>
          </p:txBody>
        </p:sp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B70DC6D8-70B0-4DED-980A-E9E7B4666F61}"/>
              </a:ext>
            </a:extLst>
          </p:cNvPr>
          <p:cNvSpPr txBox="1"/>
          <p:nvPr/>
        </p:nvSpPr>
        <p:spPr>
          <a:xfrm>
            <a:off x="1349095" y="6252353"/>
            <a:ext cx="16005667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Q5: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</a:t>
            </a:r>
            <a:endParaRPr lang="en-US" altLang="zh-TW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  <a:p>
            <a:pPr algn="l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常見的戒斷症狀有哪些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?</a:t>
            </a: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請舉出兩種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</p:spTree>
    <p:extLst>
      <p:ext uri="{BB962C8B-B14F-4D97-AF65-F5344CB8AC3E}">
        <p14:creationId xmlns:p14="http://schemas.microsoft.com/office/powerpoint/2010/main" val="1088533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2633" y="1130720"/>
            <a:ext cx="14762735" cy="8025559"/>
          </a:xfrm>
          <a:custGeom>
            <a:avLst/>
            <a:gdLst/>
            <a:ahLst/>
            <a:cxnLst/>
            <a:rect l="l" t="t" r="r" b="b"/>
            <a:pathLst>
              <a:path w="14762735" h="8025559">
                <a:moveTo>
                  <a:pt x="0" y="0"/>
                </a:moveTo>
                <a:lnTo>
                  <a:pt x="14762734" y="0"/>
                </a:lnTo>
                <a:lnTo>
                  <a:pt x="14762734" y="8025560"/>
                </a:lnTo>
                <a:lnTo>
                  <a:pt x="0" y="8025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54914" y="4560200"/>
            <a:ext cx="10184374" cy="2336505"/>
            <a:chOff x="0" y="1559873"/>
            <a:chExt cx="13579166" cy="3115339"/>
          </a:xfrm>
        </p:grpSpPr>
        <p:sp>
          <p:nvSpPr>
            <p:cNvPr id="4" name="TextBox 4"/>
            <p:cNvSpPr txBox="1"/>
            <p:nvPr/>
          </p:nvSpPr>
          <p:spPr>
            <a:xfrm>
              <a:off x="0" y="3943904"/>
              <a:ext cx="13304230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zh-TW" altLang="en-US" sz="3500" dirty="0">
                  <a:solidFill>
                    <a:srgbClr val="29292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二年級</a:t>
              </a:r>
              <a:endParaRPr lang="en-US" sz="3500" dirty="0">
                <a:solidFill>
                  <a:srgbClr val="292929"/>
                </a:solidFill>
                <a:latin typeface="Arial Unicode"/>
                <a:ea typeface="Arial Unicode"/>
                <a:cs typeface="Arial Unicode"/>
                <a:sym typeface="Arial Unicode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74936" y="1559873"/>
              <a:ext cx="13304230" cy="1725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en-US" sz="20000" dirty="0" err="1">
                  <a:solidFill>
                    <a:srgbClr val="FFA8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感謝</a:t>
              </a:r>
              <a:r>
                <a:rPr lang="zh-TW" altLang="en-US" sz="20000" dirty="0">
                  <a:solidFill>
                    <a:srgbClr val="FFA8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聆聽</a:t>
              </a:r>
              <a:endParaRPr lang="en-US" sz="20000" dirty="0">
                <a:solidFill>
                  <a:srgbClr val="FFA800"/>
                </a:solidFill>
                <a:latin typeface="可画动感隶书"/>
                <a:ea typeface="可画动感隶书"/>
                <a:cs typeface="可画动感隶书"/>
                <a:sym typeface="可画动感隶书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322698">
            <a:off x="14430366" y="8167998"/>
            <a:ext cx="3766556" cy="1218994"/>
          </a:xfrm>
          <a:custGeom>
            <a:avLst/>
            <a:gdLst/>
            <a:ahLst/>
            <a:cxnLst/>
            <a:rect l="l" t="t" r="r" b="b"/>
            <a:pathLst>
              <a:path w="3766556" h="1218994">
                <a:moveTo>
                  <a:pt x="0" y="0"/>
                </a:moveTo>
                <a:lnTo>
                  <a:pt x="3766555" y="0"/>
                </a:lnTo>
                <a:lnTo>
                  <a:pt x="3766555" y="1218994"/>
                </a:lnTo>
                <a:lnTo>
                  <a:pt x="0" y="12189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8600" y="306310"/>
            <a:ext cx="3641361" cy="2694607"/>
          </a:xfrm>
          <a:custGeom>
            <a:avLst/>
            <a:gdLst/>
            <a:ahLst/>
            <a:cxnLst/>
            <a:rect l="l" t="t" r="r" b="b"/>
            <a:pathLst>
              <a:path w="3641361" h="2694607">
                <a:moveTo>
                  <a:pt x="0" y="0"/>
                </a:moveTo>
                <a:lnTo>
                  <a:pt x="3641361" y="0"/>
                </a:lnTo>
                <a:lnTo>
                  <a:pt x="3641361" y="2694607"/>
                </a:lnTo>
                <a:lnTo>
                  <a:pt x="0" y="26946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421714">
            <a:off x="1282411" y="7253136"/>
            <a:ext cx="3126214" cy="1932569"/>
          </a:xfrm>
          <a:custGeom>
            <a:avLst/>
            <a:gdLst/>
            <a:ahLst/>
            <a:cxnLst/>
            <a:rect l="l" t="t" r="r" b="b"/>
            <a:pathLst>
              <a:path w="3126214" h="1932569">
                <a:moveTo>
                  <a:pt x="0" y="0"/>
                </a:moveTo>
                <a:lnTo>
                  <a:pt x="3126214" y="0"/>
                </a:lnTo>
                <a:lnTo>
                  <a:pt x="3126214" y="1932568"/>
                </a:lnTo>
                <a:lnTo>
                  <a:pt x="0" y="19325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96281" y="571500"/>
            <a:ext cx="2434726" cy="2337337"/>
          </a:xfrm>
          <a:custGeom>
            <a:avLst/>
            <a:gdLst/>
            <a:ahLst/>
            <a:cxnLst/>
            <a:rect l="l" t="t" r="r" b="b"/>
            <a:pathLst>
              <a:path w="2434726" h="2337337">
                <a:moveTo>
                  <a:pt x="0" y="0"/>
                </a:moveTo>
                <a:lnTo>
                  <a:pt x="2434726" y="0"/>
                </a:lnTo>
                <a:lnTo>
                  <a:pt x="2434726" y="2337338"/>
                </a:lnTo>
                <a:lnTo>
                  <a:pt x="0" y="2337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571500"/>
            <a:ext cx="16840200" cy="9380873"/>
          </a:xfrm>
          <a:custGeom>
            <a:avLst/>
            <a:gdLst/>
            <a:ahLst/>
            <a:cxnLst/>
            <a:rect l="l" t="t" r="r" b="b"/>
            <a:pathLst>
              <a:path w="15120507" h="8357517">
                <a:moveTo>
                  <a:pt x="0" y="0"/>
                </a:moveTo>
                <a:lnTo>
                  <a:pt x="15120506" y="0"/>
                </a:lnTo>
                <a:lnTo>
                  <a:pt x="15120506" y="8357516"/>
                </a:lnTo>
                <a:lnTo>
                  <a:pt x="0" y="8357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3595" y="334627"/>
            <a:ext cx="2247206" cy="1608474"/>
          </a:xfrm>
          <a:custGeom>
            <a:avLst/>
            <a:gdLst/>
            <a:ahLst/>
            <a:cxnLst/>
            <a:rect l="l" t="t" r="r" b="b"/>
            <a:pathLst>
              <a:path w="4310871" h="3190045">
                <a:moveTo>
                  <a:pt x="0" y="0"/>
                </a:moveTo>
                <a:lnTo>
                  <a:pt x="4310871" y="0"/>
                </a:lnTo>
                <a:lnTo>
                  <a:pt x="4310871" y="3190045"/>
                </a:lnTo>
                <a:lnTo>
                  <a:pt x="0" y="3190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1CA48C8-7A9B-4E3F-9A9D-B0E66EEB6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16" y="2162114"/>
            <a:ext cx="17573568" cy="298138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FDBB533-6234-4D2A-9226-4FF6814A4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216" y="5524500"/>
            <a:ext cx="17621309" cy="316597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988409">
            <a:off x="14780837" y="8834706"/>
            <a:ext cx="3406834" cy="1003467"/>
          </a:xfrm>
          <a:custGeom>
            <a:avLst/>
            <a:gdLst/>
            <a:ahLst/>
            <a:cxnLst/>
            <a:rect l="l" t="t" r="r" b="b"/>
            <a:pathLst>
              <a:path w="3406834" h="1003467">
                <a:moveTo>
                  <a:pt x="0" y="0"/>
                </a:moveTo>
                <a:lnTo>
                  <a:pt x="3406834" y="0"/>
                </a:lnTo>
                <a:lnTo>
                  <a:pt x="3406834" y="1003468"/>
                </a:lnTo>
                <a:lnTo>
                  <a:pt x="0" y="10034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1" y="7229674"/>
            <a:ext cx="1600199" cy="1876226"/>
          </a:xfrm>
          <a:custGeom>
            <a:avLst/>
            <a:gdLst/>
            <a:ahLst/>
            <a:cxnLst/>
            <a:rect l="l" t="t" r="r" b="b"/>
            <a:pathLst>
              <a:path w="2395859" h="2739548">
                <a:moveTo>
                  <a:pt x="0" y="0"/>
                </a:moveTo>
                <a:lnTo>
                  <a:pt x="2395859" y="0"/>
                </a:lnTo>
                <a:lnTo>
                  <a:pt x="2395859" y="2739549"/>
                </a:lnTo>
                <a:lnTo>
                  <a:pt x="0" y="2739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6248400" y="2171700"/>
            <a:ext cx="7951891" cy="6818573"/>
          </a:xfrm>
          <a:custGeom>
            <a:avLst/>
            <a:gdLst/>
            <a:ahLst/>
            <a:cxnLst/>
            <a:rect l="l" t="t" r="r" b="b"/>
            <a:pathLst>
              <a:path w="10907118" h="9875899">
                <a:moveTo>
                  <a:pt x="0" y="0"/>
                </a:moveTo>
                <a:lnTo>
                  <a:pt x="10907117" y="0"/>
                </a:lnTo>
                <a:lnTo>
                  <a:pt x="10907117" y="9875899"/>
                </a:lnTo>
                <a:lnTo>
                  <a:pt x="0" y="9875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37372">
            <a:off x="14744778" y="1355043"/>
            <a:ext cx="2207423" cy="889671"/>
          </a:xfrm>
          <a:custGeom>
            <a:avLst/>
            <a:gdLst/>
            <a:ahLst/>
            <a:cxnLst/>
            <a:rect l="l" t="t" r="r" b="b"/>
            <a:pathLst>
              <a:path w="3032652" h="1014560">
                <a:moveTo>
                  <a:pt x="0" y="0"/>
                </a:moveTo>
                <a:lnTo>
                  <a:pt x="3032652" y="0"/>
                </a:lnTo>
                <a:lnTo>
                  <a:pt x="3032652" y="1014560"/>
                </a:lnTo>
                <a:lnTo>
                  <a:pt x="0" y="10145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D65D435-A7C1-4C2D-A479-F3DEEA5F1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06" y="1258627"/>
            <a:ext cx="17742788" cy="8864303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1661F8D-0E2B-4ED1-8C55-4C1DAA0637C3}"/>
              </a:ext>
            </a:extLst>
          </p:cNvPr>
          <p:cNvSpPr txBox="1"/>
          <p:nvPr/>
        </p:nvSpPr>
        <p:spPr>
          <a:xfrm>
            <a:off x="448734" y="65717"/>
            <a:ext cx="8979070" cy="108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zh-TW" altLang="en-US" sz="8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藥物濫用的種類</a:t>
            </a:r>
            <a:endParaRPr lang="en-US" sz="8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448">
            <a:off x="-659277" y="-7717266"/>
            <a:ext cx="19606554" cy="10658836"/>
          </a:xfrm>
          <a:custGeom>
            <a:avLst/>
            <a:gdLst/>
            <a:ahLst/>
            <a:cxnLst/>
            <a:rect l="l" t="t" r="r" b="b"/>
            <a:pathLst>
              <a:path w="19606554" h="10658836">
                <a:moveTo>
                  <a:pt x="0" y="0"/>
                </a:moveTo>
                <a:lnTo>
                  <a:pt x="19606554" y="0"/>
                </a:lnTo>
                <a:lnTo>
                  <a:pt x="19606554" y="10658835"/>
                </a:lnTo>
                <a:lnTo>
                  <a:pt x="0" y="106588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886449" y="0"/>
            <a:ext cx="10030449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糖衣大解密</a:t>
            </a: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-</a:t>
            </a:r>
          </a:p>
          <a:p>
            <a:pPr algn="ctr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新型混合式毒品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4" name="Freeform 4"/>
          <p:cNvSpPr/>
          <p:nvPr/>
        </p:nvSpPr>
        <p:spPr>
          <a:xfrm rot="654646">
            <a:off x="-453774" y="8940378"/>
            <a:ext cx="4336548" cy="1255509"/>
          </a:xfrm>
          <a:custGeom>
            <a:avLst/>
            <a:gdLst/>
            <a:ahLst/>
            <a:cxnLst/>
            <a:rect l="l" t="t" r="r" b="b"/>
            <a:pathLst>
              <a:path w="5019330" h="1624438">
                <a:moveTo>
                  <a:pt x="0" y="0"/>
                </a:moveTo>
                <a:lnTo>
                  <a:pt x="5019330" y="0"/>
                </a:lnTo>
                <a:lnTo>
                  <a:pt x="5019330" y="1624438"/>
                </a:lnTo>
                <a:lnTo>
                  <a:pt x="0" y="1624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132243">
            <a:off x="14956413" y="48597"/>
            <a:ext cx="3170920" cy="1960205"/>
          </a:xfrm>
          <a:custGeom>
            <a:avLst/>
            <a:gdLst/>
            <a:ahLst/>
            <a:cxnLst/>
            <a:rect l="l" t="t" r="r" b="b"/>
            <a:pathLst>
              <a:path w="3170920" h="1960205">
                <a:moveTo>
                  <a:pt x="0" y="0"/>
                </a:moveTo>
                <a:lnTo>
                  <a:pt x="3170921" y="0"/>
                </a:lnTo>
                <a:lnTo>
                  <a:pt x="3170921" y="1960206"/>
                </a:lnTo>
                <a:lnTo>
                  <a:pt x="0" y="196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線上媒體 6" title="【臺北e大微課程】糖衣陷阱大解密-新型混合式毒品">
            <a:hlinkClick r:id="" action="ppaction://media"/>
            <a:extLst>
              <a:ext uri="{FF2B5EF4-FFF2-40B4-BE49-F238E27FC236}">
                <a16:creationId xmlns:a16="http://schemas.microsoft.com/office/drawing/2014/main" id="{19EA73E1-2C48-4CBF-9652-2C3DE870D2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343400" y="2501427"/>
            <a:ext cx="13779775" cy="7785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448">
            <a:off x="-544977" y="-7984207"/>
            <a:ext cx="19606554" cy="10658836"/>
          </a:xfrm>
          <a:custGeom>
            <a:avLst/>
            <a:gdLst/>
            <a:ahLst/>
            <a:cxnLst/>
            <a:rect l="l" t="t" r="r" b="b"/>
            <a:pathLst>
              <a:path w="19606554" h="10658836">
                <a:moveTo>
                  <a:pt x="0" y="0"/>
                </a:moveTo>
                <a:lnTo>
                  <a:pt x="19606554" y="0"/>
                </a:lnTo>
                <a:lnTo>
                  <a:pt x="19606554" y="10658835"/>
                </a:lnTo>
                <a:lnTo>
                  <a:pt x="0" y="10658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1828800" y="229894"/>
            <a:ext cx="10030449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新興毒品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3AE36A8-8EEB-4E2B-8969-B2CC24D17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33500"/>
            <a:ext cx="17602200" cy="8723606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654646">
            <a:off x="-585623" y="9410167"/>
            <a:ext cx="3281095" cy="692186"/>
          </a:xfrm>
          <a:custGeom>
            <a:avLst/>
            <a:gdLst/>
            <a:ahLst/>
            <a:cxnLst/>
            <a:rect l="l" t="t" r="r" b="b"/>
            <a:pathLst>
              <a:path w="5019330" h="1624438">
                <a:moveTo>
                  <a:pt x="0" y="0"/>
                </a:moveTo>
                <a:lnTo>
                  <a:pt x="5019330" y="0"/>
                </a:lnTo>
                <a:lnTo>
                  <a:pt x="5019330" y="1624438"/>
                </a:lnTo>
                <a:lnTo>
                  <a:pt x="0" y="16244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205557">
            <a:off x="14990281" y="-307719"/>
            <a:ext cx="3170920" cy="1960205"/>
          </a:xfrm>
          <a:custGeom>
            <a:avLst/>
            <a:gdLst/>
            <a:ahLst/>
            <a:cxnLst/>
            <a:rect l="l" t="t" r="r" b="b"/>
            <a:pathLst>
              <a:path w="3170920" h="1960205">
                <a:moveTo>
                  <a:pt x="0" y="0"/>
                </a:moveTo>
                <a:lnTo>
                  <a:pt x="3170921" y="0"/>
                </a:lnTo>
                <a:lnTo>
                  <a:pt x="3170921" y="1960206"/>
                </a:lnTo>
                <a:lnTo>
                  <a:pt x="0" y="1960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1123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781" y="692819"/>
            <a:ext cx="16104439" cy="8901363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1137" y="12700"/>
            <a:ext cx="897907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altLang="zh-TW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.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4" name="Freeform 4"/>
          <p:cNvSpPr/>
          <p:nvPr/>
        </p:nvSpPr>
        <p:spPr>
          <a:xfrm rot="1736615">
            <a:off x="1279482" y="7616499"/>
            <a:ext cx="3258528" cy="1090126"/>
          </a:xfrm>
          <a:custGeom>
            <a:avLst/>
            <a:gdLst/>
            <a:ahLst/>
            <a:cxnLst/>
            <a:rect l="l" t="t" r="r" b="b"/>
            <a:pathLst>
              <a:path w="3258528" h="1090126">
                <a:moveTo>
                  <a:pt x="0" y="0"/>
                </a:moveTo>
                <a:lnTo>
                  <a:pt x="3258527" y="0"/>
                </a:lnTo>
                <a:lnTo>
                  <a:pt x="3258527" y="1090126"/>
                </a:lnTo>
                <a:lnTo>
                  <a:pt x="0" y="10901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937E376-5E53-4152-BFB1-03E187298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37" y="692818"/>
            <a:ext cx="17500031" cy="932748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6062883" y="28185"/>
            <a:ext cx="2145759" cy="2059928"/>
          </a:xfrm>
          <a:custGeom>
            <a:avLst/>
            <a:gdLst/>
            <a:ahLst/>
            <a:cxnLst/>
            <a:rect l="l" t="t" r="r" b="b"/>
            <a:pathLst>
              <a:path w="2145759" h="2059928">
                <a:moveTo>
                  <a:pt x="0" y="0"/>
                </a:moveTo>
                <a:lnTo>
                  <a:pt x="2145759" y="0"/>
                </a:lnTo>
                <a:lnTo>
                  <a:pt x="2145759" y="2059928"/>
                </a:lnTo>
                <a:lnTo>
                  <a:pt x="0" y="20599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039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07533" y="0"/>
            <a:ext cx="20192999" cy="10553699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68462" y="-168815"/>
            <a:ext cx="6710004" cy="4829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zh-TW" altLang="en-US" sz="4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為何要叫</a:t>
            </a:r>
            <a:r>
              <a:rPr lang="en-US" altLang="zh-TW" sz="4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”</a:t>
            </a:r>
            <a:r>
              <a:rPr lang="zh-TW" altLang="en-US" sz="4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喵喵</a:t>
            </a:r>
            <a:r>
              <a:rPr lang="en-US" altLang="zh-TW" sz="4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”??</a:t>
            </a:r>
          </a:p>
          <a:p>
            <a:pPr algn="l">
              <a:lnSpc>
                <a:spcPts val="9900"/>
              </a:lnSpc>
            </a:pPr>
            <a:r>
              <a:rPr lang="zh-TW" altLang="en-US" sz="4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根據網路資料顯示，吸食喵喵者特徵是身上會散發出類似貓尿的奇特味道。</a:t>
            </a:r>
            <a:endParaRPr lang="en-US" sz="66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4" name="Freeform 4"/>
          <p:cNvSpPr/>
          <p:nvPr/>
        </p:nvSpPr>
        <p:spPr>
          <a:xfrm rot="1736615">
            <a:off x="-930318" y="8988100"/>
            <a:ext cx="3258528" cy="1090126"/>
          </a:xfrm>
          <a:custGeom>
            <a:avLst/>
            <a:gdLst/>
            <a:ahLst/>
            <a:cxnLst/>
            <a:rect l="l" t="t" r="r" b="b"/>
            <a:pathLst>
              <a:path w="3258528" h="1090126">
                <a:moveTo>
                  <a:pt x="0" y="0"/>
                </a:moveTo>
                <a:lnTo>
                  <a:pt x="3258527" y="0"/>
                </a:lnTo>
                <a:lnTo>
                  <a:pt x="3258527" y="1090126"/>
                </a:lnTo>
                <a:lnTo>
                  <a:pt x="0" y="1090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59200" y="172078"/>
            <a:ext cx="1828800" cy="1847222"/>
          </a:xfrm>
          <a:custGeom>
            <a:avLst/>
            <a:gdLst/>
            <a:ahLst/>
            <a:cxnLst/>
            <a:rect l="l" t="t" r="r" b="b"/>
            <a:pathLst>
              <a:path w="2145759" h="2059928">
                <a:moveTo>
                  <a:pt x="0" y="0"/>
                </a:moveTo>
                <a:lnTo>
                  <a:pt x="2145759" y="0"/>
                </a:lnTo>
                <a:lnTo>
                  <a:pt x="2145759" y="2059928"/>
                </a:lnTo>
                <a:lnTo>
                  <a:pt x="0" y="20599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線上媒體 5" title="好扯！咖啡、奶茶、巧克力都可以做成毒品！(蔡阿嘎x中信反毒教育基金會)">
            <a:hlinkClick r:id="" action="ppaction://media"/>
            <a:extLst>
              <a:ext uri="{FF2B5EF4-FFF2-40B4-BE49-F238E27FC236}">
                <a16:creationId xmlns:a16="http://schemas.microsoft.com/office/drawing/2014/main" id="{2C52851E-BD4E-4EEA-8306-59389B35CD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9271049" y="5164667"/>
            <a:ext cx="8645814" cy="488488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9774EAC-5AD7-4D03-8905-E1BAF22B32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2428" y="4318576"/>
            <a:ext cx="6820018" cy="5972657"/>
          </a:xfrm>
          <a:prstGeom prst="rect">
            <a:avLst/>
          </a:prstGeom>
        </p:spPr>
      </p:pic>
      <p:pic>
        <p:nvPicPr>
          <p:cNvPr id="8" name="線上媒體 7" title="耍花招!「潮牌」毒咖啡 警查獲大量「喵喵」 ｜TVBS新聞">
            <a:hlinkClick r:id="" action="ppaction://media"/>
            <a:extLst>
              <a:ext uri="{FF2B5EF4-FFF2-40B4-BE49-F238E27FC236}">
                <a16:creationId xmlns:a16="http://schemas.microsoft.com/office/drawing/2014/main" id="{8A22107D-09B4-4DA2-8C31-4F84F795A67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/>
          <a:stretch>
            <a:fillRect/>
          </a:stretch>
        </p:blipFill>
        <p:spPr>
          <a:xfrm>
            <a:off x="337270" y="138883"/>
            <a:ext cx="9161179" cy="51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1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62"/>
            <a:ext cx="18449674" cy="10197638"/>
          </a:xfrm>
          <a:custGeom>
            <a:avLst/>
            <a:gdLst/>
            <a:ahLst/>
            <a:cxnLst/>
            <a:rect l="l" t="t" r="r" b="b"/>
            <a:pathLst>
              <a:path w="18449674" h="10197638">
                <a:moveTo>
                  <a:pt x="0" y="0"/>
                </a:moveTo>
                <a:lnTo>
                  <a:pt x="18449674" y="0"/>
                </a:lnTo>
                <a:lnTo>
                  <a:pt x="18449674" y="10197638"/>
                </a:lnTo>
                <a:lnTo>
                  <a:pt x="0" y="10197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1434" y="363352"/>
            <a:ext cx="17625398" cy="9561954"/>
            <a:chOff x="-4567308" y="-3654924"/>
            <a:chExt cx="23500530" cy="12749270"/>
          </a:xfrm>
        </p:grpSpPr>
        <p:sp>
          <p:nvSpPr>
            <p:cNvPr id="4" name="TextBox 4"/>
            <p:cNvSpPr txBox="1"/>
            <p:nvPr/>
          </p:nvSpPr>
          <p:spPr>
            <a:xfrm>
              <a:off x="11022534" y="8359187"/>
              <a:ext cx="7910688" cy="7351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50"/>
                </a:lnSpc>
              </a:pPr>
              <a:r>
                <a:rPr lang="zh-TW" altLang="en-US" sz="3500" dirty="0">
                  <a:solidFill>
                    <a:srgbClr val="29292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對於其他器官的影響</a:t>
              </a:r>
              <a:endParaRPr lang="en-US" sz="3500" dirty="0">
                <a:solidFill>
                  <a:srgbClr val="292929"/>
                </a:solidFill>
                <a:latin typeface="Arial Unicode"/>
                <a:ea typeface="Arial Unicode"/>
                <a:cs typeface="Arial Unicode"/>
                <a:sym typeface="Arial Unicode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4567308" y="-3654924"/>
              <a:ext cx="14018892" cy="1692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zh-TW" altLang="en-US" sz="9000" dirty="0">
                  <a:solidFill>
                    <a:srgbClr val="FFA8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藥物濫用對身體的影響</a:t>
              </a:r>
              <a:endParaRPr lang="en-US" sz="9000" dirty="0">
                <a:solidFill>
                  <a:srgbClr val="FFA800"/>
                </a:solidFill>
                <a:latin typeface="可画动感隶书"/>
                <a:ea typeface="可画动感隶书"/>
                <a:cs typeface="可画动感隶书"/>
                <a:sym typeface="可画动感隶书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8836818"/>
            <a:ext cx="990600" cy="1450182"/>
          </a:xfrm>
          <a:custGeom>
            <a:avLst/>
            <a:gdLst/>
            <a:ahLst/>
            <a:cxnLst/>
            <a:rect l="l" t="t" r="r" b="b"/>
            <a:pathLst>
              <a:path w="3290815" h="3762886">
                <a:moveTo>
                  <a:pt x="0" y="0"/>
                </a:moveTo>
                <a:lnTo>
                  <a:pt x="3290815" y="0"/>
                </a:lnTo>
                <a:lnTo>
                  <a:pt x="3290815" y="3762886"/>
                </a:lnTo>
                <a:lnTo>
                  <a:pt x="0" y="3762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20502" flipH="1">
            <a:off x="15430883" y="251557"/>
            <a:ext cx="2763229" cy="1708178"/>
          </a:xfrm>
          <a:custGeom>
            <a:avLst/>
            <a:gdLst/>
            <a:ahLst/>
            <a:cxnLst/>
            <a:rect l="l" t="t" r="r" b="b"/>
            <a:pathLst>
              <a:path w="2763229" h="1708178">
                <a:moveTo>
                  <a:pt x="2763229" y="0"/>
                </a:moveTo>
                <a:lnTo>
                  <a:pt x="0" y="0"/>
                </a:lnTo>
                <a:lnTo>
                  <a:pt x="0" y="1708178"/>
                </a:lnTo>
                <a:lnTo>
                  <a:pt x="2763229" y="1708178"/>
                </a:lnTo>
                <a:lnTo>
                  <a:pt x="276322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CE64321-8778-4D51-9306-938EB0E870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8085" y="1906919"/>
            <a:ext cx="10514169" cy="742824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860FACC-6873-4C70-B73F-067E1A8421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4405" y="1915017"/>
            <a:ext cx="5177795" cy="6879071"/>
          </a:xfrm>
          <a:prstGeom prst="rect">
            <a:avLst/>
          </a:prstGeom>
        </p:spPr>
      </p:pic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6A2552FE-0897-4240-B818-6A9012403BFF}"/>
              </a:ext>
            </a:extLst>
          </p:cNvPr>
          <p:cNvSpPr/>
          <p:nvPr/>
        </p:nvSpPr>
        <p:spPr>
          <a:xfrm>
            <a:off x="17339735" y="910931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781" y="692819"/>
            <a:ext cx="16104439" cy="8901363"/>
          </a:xfrm>
          <a:custGeom>
            <a:avLst/>
            <a:gdLst/>
            <a:ahLst/>
            <a:cxnLst/>
            <a:rect l="l" t="t" r="r" b="b"/>
            <a:pathLst>
              <a:path w="16104439" h="8901363">
                <a:moveTo>
                  <a:pt x="0" y="0"/>
                </a:moveTo>
                <a:lnTo>
                  <a:pt x="16104438" y="0"/>
                </a:lnTo>
                <a:lnTo>
                  <a:pt x="16104438" y="8901362"/>
                </a:lnTo>
                <a:lnTo>
                  <a:pt x="0" y="8901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23091" y="354573"/>
            <a:ext cx="13964909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900"/>
              </a:lnSpc>
            </a:pPr>
            <a:r>
              <a:rPr lang="zh-TW" altLang="en-US" sz="9000" dirty="0">
                <a:solidFill>
                  <a:srgbClr val="CD434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毒品對各器官可能造成的影響</a:t>
            </a:r>
            <a:endParaRPr lang="en-US" sz="9000" dirty="0">
              <a:solidFill>
                <a:srgbClr val="CD4343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4" name="Freeform 4"/>
          <p:cNvSpPr/>
          <p:nvPr/>
        </p:nvSpPr>
        <p:spPr>
          <a:xfrm rot="-1214871">
            <a:off x="92773" y="430704"/>
            <a:ext cx="3695481" cy="1195992"/>
          </a:xfrm>
          <a:custGeom>
            <a:avLst/>
            <a:gdLst/>
            <a:ahLst/>
            <a:cxnLst/>
            <a:rect l="l" t="t" r="r" b="b"/>
            <a:pathLst>
              <a:path w="3695481" h="1195992">
                <a:moveTo>
                  <a:pt x="0" y="0"/>
                </a:moveTo>
                <a:lnTo>
                  <a:pt x="3695481" y="0"/>
                </a:lnTo>
                <a:lnTo>
                  <a:pt x="3695481" y="1195992"/>
                </a:lnTo>
                <a:lnTo>
                  <a:pt x="0" y="1195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B243133-660C-48B8-985E-FACC49C6E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020" y="2400299"/>
            <a:ext cx="4984015" cy="644736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EBBB775-DF15-43B9-910F-BD68A9E83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339" y="2370667"/>
            <a:ext cx="4749851" cy="6477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C8DB8AE-14CB-4B3C-A0B4-71ECA3FD3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7494" y="2400300"/>
            <a:ext cx="4224553" cy="647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175</Words>
  <Application>Microsoft Office PowerPoint</Application>
  <PresentationFormat>自訂</PresentationFormat>
  <Paragraphs>38</Paragraphs>
  <Slides>18</Slides>
  <Notes>0</Notes>
  <HiddenSlides>0</HiddenSlides>
  <MMClips>5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4" baseType="lpstr">
      <vt:lpstr>Arial</vt:lpstr>
      <vt:lpstr>Calibri</vt:lpstr>
      <vt:lpstr>可画动感隶书</vt:lpstr>
      <vt:lpstr>Arial Unicode</vt:lpstr>
      <vt:lpstr>Arial Unicode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毒品防制</dc:title>
  <cp:lastModifiedBy>user</cp:lastModifiedBy>
  <cp:revision>28</cp:revision>
  <dcterms:created xsi:type="dcterms:W3CDTF">2006-08-16T00:00:00Z</dcterms:created>
  <dcterms:modified xsi:type="dcterms:W3CDTF">2024-12-11T02:55:17Z</dcterms:modified>
  <dc:identifier>DAGY2nMRCDk</dc:identifier>
</cp:coreProperties>
</file>